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6"/>
  </p:notesMasterIdLst>
  <p:handoutMasterIdLst>
    <p:handoutMasterId r:id="rId37"/>
  </p:handoutMasterIdLst>
  <p:sldIdLst>
    <p:sldId id="306" r:id="rId5"/>
    <p:sldId id="308" r:id="rId6"/>
    <p:sldId id="311" r:id="rId7"/>
    <p:sldId id="309" r:id="rId8"/>
    <p:sldId id="310" r:id="rId9"/>
    <p:sldId id="312" r:id="rId10"/>
    <p:sldId id="313" r:id="rId11"/>
    <p:sldId id="314" r:id="rId12"/>
    <p:sldId id="315" r:id="rId13"/>
    <p:sldId id="316" r:id="rId14"/>
    <p:sldId id="317"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4967" autoAdjust="0"/>
  </p:normalViewPr>
  <p:slideViewPr>
    <p:cSldViewPr snapToGrid="0">
      <p:cViewPr varScale="1">
        <p:scale>
          <a:sx n="72" d="100"/>
          <a:sy n="72" d="100"/>
        </p:scale>
        <p:origin x="660" y="78"/>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A5878293-F3A4-4283-B929-138544CD84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4A92944D-E8F3-4C07-BC07-7564C0842A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DD0BCF0-68F0-4F08-A0DE-34A7B09CDD8A}" type="datetime1">
              <a:rPr lang="es-ES" smtClean="0"/>
              <a:t>10/01/2021</a:t>
            </a:fld>
            <a:endParaRPr lang="es-ES" dirty="0"/>
          </a:p>
        </p:txBody>
      </p:sp>
      <p:sp>
        <p:nvSpPr>
          <p:cNvPr id="4" name="Marcador de pie de página 3">
            <a:extLst>
              <a:ext uri="{FF2B5EF4-FFF2-40B4-BE49-F238E27FC236}">
                <a16:creationId xmlns:a16="http://schemas.microsoft.com/office/drawing/2014/main" id="{2D9FA6F7-68B2-424B-B268-E53E978B015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D944A6FC-7A09-4A3B-A8DC-039754AE85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351E68-59A0-4C4A-9786-65729D3BFFEF}" type="slidenum">
              <a:rPr lang="es-ES" smtClean="0"/>
              <a:t>‹Nº›</a:t>
            </a:fld>
            <a:endParaRPr lang="es-ES"/>
          </a:p>
        </p:txBody>
      </p:sp>
    </p:spTree>
    <p:extLst>
      <p:ext uri="{BB962C8B-B14F-4D97-AF65-F5344CB8AC3E}">
        <p14:creationId xmlns:p14="http://schemas.microsoft.com/office/powerpoint/2010/main" val="37338126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8D6EB-2321-4D52-AF70-FA1A2FACF03F}" type="datetime1">
              <a:rPr lang="es-ES" smtClean="0"/>
              <a:pPr/>
              <a:t>10/01/2021</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s-ES" noProof="0" smtClean="0"/>
              <a:t>‹Nº›</a:t>
            </a:fld>
            <a:endParaRPr lang="es-ES"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1</a:t>
            </a:fld>
            <a:endParaRPr lang="es-ES"/>
          </a:p>
        </p:txBody>
      </p:sp>
    </p:spTree>
    <p:extLst>
      <p:ext uri="{BB962C8B-B14F-4D97-AF65-F5344CB8AC3E}">
        <p14:creationId xmlns:p14="http://schemas.microsoft.com/office/powerpoint/2010/main" val="316487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D5939589-3E79-4C82-AA4A-FE78234FAA59}" type="slidenum">
              <a:rPr lang="es-ES" smtClean="0"/>
              <a:t>2</a:t>
            </a:fld>
            <a:endParaRPr lang="es-ES"/>
          </a:p>
        </p:txBody>
      </p:sp>
    </p:spTree>
    <p:extLst>
      <p:ext uri="{BB962C8B-B14F-4D97-AF65-F5344CB8AC3E}">
        <p14:creationId xmlns:p14="http://schemas.microsoft.com/office/powerpoint/2010/main" val="198761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cxnSp>
        <p:nvCxnSpPr>
          <p:cNvPr id="11" name="Conector recto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sp>
        <p:nvSpPr>
          <p:cNvPr id="5" name="Marcador de texto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contenido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cxnSp>
        <p:nvCxnSpPr>
          <p:cNvPr id="10" name="Conector recto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áfico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4" name="Gráfico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6" name="Gráfico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
        <p:nvSpPr>
          <p:cNvPr id="15" name="Marcador de posición de texto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7" name="Marcador de contenido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s-ES" noProof="0"/>
              <a:t>Título</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Marcador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‹Nº›</a:t>
            </a:fld>
            <a:endParaRPr lang="es-ES"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s-ES" noProof="0"/>
              <a:t>Haga clic en el icono para agregar una imagen</a:t>
            </a:r>
          </a:p>
        </p:txBody>
      </p:sp>
      <p:sp>
        <p:nvSpPr>
          <p:cNvPr id="10" name="Marcador de posición de imagen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p>
        </p:txBody>
      </p:sp>
      <p:sp>
        <p:nvSpPr>
          <p:cNvPr id="11" name="Marcador de posición de imagen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Marcador de posición de imagen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2" name="Marcador de posición de imagen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1" name="Marcador de posición de imagen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30" name="Marcador de posición de imagen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ES" noProof="0" smtClean="0"/>
              <a:pPr rtl="0"/>
              <a:t>‹Nº›</a:t>
            </a:fld>
            <a:endParaRPr lang="es-ES" noProof="0"/>
          </a:p>
        </p:txBody>
      </p:sp>
      <p:sp>
        <p:nvSpPr>
          <p:cNvPr id="8" name="Gráfico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10" name="Gráfico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
        <p:nvSpPr>
          <p:cNvPr id="12" name="Gráfico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651517"/>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s-ES" noProof="0"/>
              <a:t>Haga clic para modificar los estilos de texto del patrón</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6" name="Conector recto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s-ES" noProof="0"/>
              <a:t>3/9/20XX</a:t>
            </a:r>
          </a:p>
        </p:txBody>
      </p:sp>
      <p:sp>
        <p:nvSpPr>
          <p:cNvPr id="3" name="Marcador de pie de página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s-ES" noProof="0"/>
              <a:t>Título de la presentación</a:t>
            </a:r>
          </a:p>
        </p:txBody>
      </p:sp>
      <p:sp>
        <p:nvSpPr>
          <p:cNvPr id="4" name="Marcador de número de diapositiva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5" name="Conector recto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ido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8" name="Conector recto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s-ES" noProof="0"/>
              <a:t>Haga clic para modificar el estilo de título del patrón</a:t>
            </a:r>
          </a:p>
        </p:txBody>
      </p:sp>
      <p:sp>
        <p:nvSpPr>
          <p:cNvPr id="3" name="Marcador de posición de imagen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s-ES" noProof="0"/>
              <a:t>3/9/20XX</a:t>
            </a:r>
          </a:p>
        </p:txBody>
      </p:sp>
      <p:sp>
        <p:nvSpPr>
          <p:cNvPr id="6" name="Marcador de pie de página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s-ES" noProof="0"/>
              <a:t>Título de la presentación</a:t>
            </a:r>
          </a:p>
        </p:txBody>
      </p:sp>
      <p:sp>
        <p:nvSpPr>
          <p:cNvPr id="7" name="Marcador de número de diapositiva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8" name="Conector recto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2">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cxnSp>
        <p:nvCxnSpPr>
          <p:cNvPr id="9" name="Conector recto 8">
            <a:extLst>
              <a:ext uri="{FF2B5EF4-FFF2-40B4-BE49-F238E27FC236}">
                <a16:creationId xmlns:a16="http://schemas.microsoft.com/office/drawing/2014/main" id="{8E825845-66DD-4B77-A729-CD97D156FE6C}"/>
              </a:ext>
            </a:extLst>
          </p:cNvPr>
          <p:cNvCxnSpPr>
            <a:cxnSpLocks/>
          </p:cNvCxnSpPr>
          <p:nvPr userDrawn="1"/>
        </p:nvCxnSpPr>
        <p:spPr>
          <a:xfrm>
            <a:off x="1301262" y="3652622"/>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áfico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21" name="Gráfico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s-ES" noProof="0"/>
          </a:p>
        </p:txBody>
      </p:sp>
      <p:sp>
        <p:nvSpPr>
          <p:cNvPr id="23" name="Gráfico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olo el título">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Marcador de posición de imagen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s-ES" noProof="0"/>
              <a:t>Título</a:t>
            </a:r>
          </a:p>
        </p:txBody>
      </p:sp>
      <p:sp>
        <p:nvSpPr>
          <p:cNvPr id="3" name="Marcador de fecha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s-ES" noProof="0"/>
              <a:t>3/9/20XX</a:t>
            </a:r>
          </a:p>
        </p:txBody>
      </p:sp>
      <p:sp>
        <p:nvSpPr>
          <p:cNvPr id="4" name="Marcador de pie de página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s-ES" noProof="0"/>
              <a:t>Título de la presentación</a:t>
            </a:r>
          </a:p>
        </p:txBody>
      </p:sp>
      <p:sp>
        <p:nvSpPr>
          <p:cNvPr id="5" name="Marcador de número de diapositiva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s-ES" noProof="0" smtClean="0"/>
              <a:pPr rtl="0"/>
              <a:t>‹Nº›</a:t>
            </a:fld>
            <a:endParaRPr lang="es-ES" noProof="0"/>
          </a:p>
        </p:txBody>
      </p:sp>
      <p:cxnSp>
        <p:nvCxnSpPr>
          <p:cNvPr id="14" name="Conector recto 13">
            <a:extLst>
              <a:ext uri="{FF2B5EF4-FFF2-40B4-BE49-F238E27FC236}">
                <a16:creationId xmlns:a16="http://schemas.microsoft.com/office/drawing/2014/main" id="{13AE7F8D-AE68-4A83-BAB5-3A97D473CE3C}"/>
              </a:ext>
            </a:extLst>
          </p:cNvPr>
          <p:cNvCxnSpPr>
            <a:cxnSpLocks/>
          </p:cNvCxnSpPr>
          <p:nvPr userDrawn="1"/>
        </p:nvCxnSpPr>
        <p:spPr>
          <a:xfrm>
            <a:off x="856114" y="3659332"/>
            <a:ext cx="0" cy="3200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Marcador de texto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s-ES" noProof="0"/>
              <a:t>Haga clic para modificar los estilos de texto del patrón</a:t>
            </a:r>
          </a:p>
        </p:txBody>
      </p:sp>
      <p:sp>
        <p:nvSpPr>
          <p:cNvPr id="11" name="Gráfico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13" name="Gráfico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17" name="Gráfico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ítulo y contenido">
    <p:spTree>
      <p:nvGrpSpPr>
        <p:cNvPr id="1" name=""/>
        <p:cNvGrpSpPr/>
        <p:nvPr/>
      </p:nvGrpSpPr>
      <p:grpSpPr>
        <a:xfrm>
          <a:off x="0" y="0"/>
          <a:ext cx="0" cy="0"/>
          <a:chOff x="0" y="0"/>
          <a:chExt cx="0" cy="0"/>
        </a:xfrm>
      </p:grpSpPr>
      <p:sp>
        <p:nvSpPr>
          <p:cNvPr id="15" name="Marcador de posición de imagen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s-ES" noProof="0"/>
              <a:t>Haga clic en el icono para agregar una imagen</a:t>
            </a:r>
          </a:p>
        </p:txBody>
      </p:sp>
      <p:sp>
        <p:nvSpPr>
          <p:cNvPr id="2" name="Título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p:txBody>
      </p:sp>
      <p:sp>
        <p:nvSpPr>
          <p:cNvPr id="4" name="Marcador de fecha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‹Nº›</a:t>
            </a:fld>
            <a:endParaRPr lang="es-ES" noProof="0"/>
          </a:p>
        </p:txBody>
      </p:sp>
      <p:cxnSp>
        <p:nvCxnSpPr>
          <p:cNvPr id="9" name="Conector recto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áfico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
        <p:nvSpPr>
          <p:cNvPr id="19" name="Gráfico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897111348"/>
      </p:ext>
    </p:extLst>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Encabezado de sección">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4" name="Gráfico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s-ES" noProof="0"/>
          </a:p>
        </p:txBody>
      </p:sp>
      <p:sp>
        <p:nvSpPr>
          <p:cNvPr id="5" name="Gráfico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s-ES" noProof="0"/>
          </a:p>
        </p:txBody>
      </p:sp>
      <p:sp>
        <p:nvSpPr>
          <p:cNvPr id="6" name="Gráfico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s-ES" noProof="0"/>
          </a:p>
        </p:txBody>
      </p:sp>
      <p:sp>
        <p:nvSpPr>
          <p:cNvPr id="7" name="Gráfico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ES" noProof="0"/>
          </a:p>
        </p:txBody>
      </p:sp>
      <p:sp>
        <p:nvSpPr>
          <p:cNvPr id="11" name="Gráfico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s-ES" noProof="0"/>
          </a:p>
        </p:txBody>
      </p:sp>
      <p:sp>
        <p:nvSpPr>
          <p:cNvPr id="13" name="Gráfico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s-ES" noProof="0"/>
              <a:t>Haga clic para modificar el estilo de título del patrón</a:t>
            </a:r>
          </a:p>
        </p:txBody>
      </p:sp>
      <p:sp>
        <p:nvSpPr>
          <p:cNvPr id="3" name="Marcador de posición de contenido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s-ES" noProof="0" smtClean="0"/>
              <a:t>‹Nº›</a:t>
            </a:fld>
            <a:endParaRPr lang="es-ES" noProof="0"/>
          </a:p>
        </p:txBody>
      </p:sp>
      <p:cxnSp>
        <p:nvCxnSpPr>
          <p:cNvPr id="7" name="Conector recto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Diapositiva de título ">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s-ES" noProof="0"/>
              <a:t>Haga clic para modificar el estilo de título del patrón</a:t>
            </a:r>
          </a:p>
        </p:txBody>
      </p:sp>
      <p:sp>
        <p:nvSpPr>
          <p:cNvPr id="3" name="Subtítulo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editar el estilo de subtítulo del patrón</a:t>
            </a:r>
          </a:p>
        </p:txBody>
      </p:sp>
      <p:sp>
        <p:nvSpPr>
          <p:cNvPr id="5" name="Marcador de pie de página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s-ES" noProof="0"/>
              <a:t>Título de la presentación</a:t>
            </a:r>
          </a:p>
        </p:txBody>
      </p:sp>
      <p:sp>
        <p:nvSpPr>
          <p:cNvPr id="6" name="Marcador de posición de número de diapositiva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s-ES" noProof="0" smtClean="0"/>
              <a:pPr rtl="0"/>
              <a:t>‹Nº›</a:t>
            </a:fld>
            <a:endParaRPr lang="es-ES" noProof="0"/>
          </a:p>
        </p:txBody>
      </p:sp>
      <p:cxnSp>
        <p:nvCxnSpPr>
          <p:cNvPr id="7" name="Conector recto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ángulo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Marcador de posición de imagen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s-ES" noProof="0"/>
              <a:t>Haga clic en el icono para agregar una imagen</a:t>
            </a:r>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ítulo y contenido">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s-ES" noProof="0"/>
              <a:t>Título</a:t>
            </a:r>
          </a:p>
        </p:txBody>
      </p:sp>
      <p:sp>
        <p:nvSpPr>
          <p:cNvPr id="3" name="Marcador de contenido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s-ES" noProof="0" smtClean="0"/>
              <a:pPr rtl="0"/>
              <a:t>‹Nº›</a:t>
            </a:fld>
            <a:endParaRPr lang="es-ES" noProof="0"/>
          </a:p>
        </p:txBody>
      </p:sp>
      <p:sp>
        <p:nvSpPr>
          <p:cNvPr id="9" name="Gráfico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s-ES" noProof="0"/>
          </a:p>
        </p:txBody>
      </p:sp>
      <p:sp>
        <p:nvSpPr>
          <p:cNvPr id="11" name="Gráfico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s-ES" noProof="0"/>
              <a:t>Haga clic para modificar el estilo de título del patrón</a:t>
            </a:r>
          </a:p>
        </p:txBody>
      </p:sp>
      <p:sp>
        <p:nvSpPr>
          <p:cNvPr id="3" name="Marcador de contenido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cxnSp>
        <p:nvCxnSpPr>
          <p:cNvPr id="8" name="Conector recto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áfico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s-ES" noProof="0"/>
          </a:p>
        </p:txBody>
      </p:sp>
      <p:sp>
        <p:nvSpPr>
          <p:cNvPr id="12" name="Gráfico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s-ES" noProof="0"/>
          </a:p>
        </p:txBody>
      </p:sp>
      <p:sp>
        <p:nvSpPr>
          <p:cNvPr id="14" name="Gráfico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s-ES"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s-ES" noProof="0"/>
              <a:t>3/9/20XX</a:t>
            </a:r>
          </a:p>
        </p:txBody>
      </p:sp>
      <p:sp>
        <p:nvSpPr>
          <p:cNvPr id="5" name="Marcador de pie de página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s-ES" noProof="0"/>
              <a:t>Título de la presentación</a:t>
            </a:r>
          </a:p>
        </p:txBody>
      </p:sp>
      <p:sp>
        <p:nvSpPr>
          <p:cNvPr id="6" name="Marcador de número de diapositiva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s-ES" noProof="0" smtClean="0"/>
              <a:t>‹Nº›</a:t>
            </a:fld>
            <a:endParaRPr lang="es-ES"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A9968B-2619-4F71-AB00-4C493E120805}"/>
              </a:ext>
            </a:extLst>
          </p:cNvPr>
          <p:cNvSpPr>
            <a:spLocks noGrp="1"/>
          </p:cNvSpPr>
          <p:nvPr>
            <p:ph type="ctrTitle"/>
          </p:nvPr>
        </p:nvSpPr>
        <p:spPr>
          <a:xfrm>
            <a:off x="1258692" y="1034862"/>
            <a:ext cx="6851640" cy="2394138"/>
          </a:xfrm>
        </p:spPr>
        <p:txBody>
          <a:bodyPr rtlCol="0">
            <a:normAutofit/>
          </a:bodyPr>
          <a:lstStyle/>
          <a:p>
            <a:pPr rtl="0"/>
            <a:r>
              <a:rPr lang="es-ES" spc="400" dirty="0"/>
              <a:t>PROCESAMIENTO PARALELO</a:t>
            </a:r>
            <a:endParaRPr lang="es-ES" dirty="0"/>
          </a:p>
        </p:txBody>
      </p:sp>
      <p:sp>
        <p:nvSpPr>
          <p:cNvPr id="3" name="Subtítulo 2">
            <a:extLst>
              <a:ext uri="{FF2B5EF4-FFF2-40B4-BE49-F238E27FC236}">
                <a16:creationId xmlns:a16="http://schemas.microsoft.com/office/drawing/2014/main" id="{A5F14073-9F68-4B7E-A576-26899D58C7A9}"/>
              </a:ext>
            </a:extLst>
          </p:cNvPr>
          <p:cNvSpPr>
            <a:spLocks noGrp="1"/>
          </p:cNvSpPr>
          <p:nvPr>
            <p:ph type="subTitle" idx="1"/>
          </p:nvPr>
        </p:nvSpPr>
        <p:spPr>
          <a:xfrm>
            <a:off x="5615343" y="4912051"/>
            <a:ext cx="5688761" cy="1197864"/>
          </a:xfrm>
        </p:spPr>
        <p:txBody>
          <a:bodyPr rtlCol="0"/>
          <a:lstStyle/>
          <a:p>
            <a:pPr rtl="0"/>
            <a:r>
              <a:rPr lang="es-ES" dirty="0"/>
              <a:t>VERÓNICA MARLENE MALACARA CABELLO</a:t>
            </a:r>
          </a:p>
          <a:p>
            <a:pPr rtl="0"/>
            <a:r>
              <a:rPr lang="es-ES" dirty="0"/>
              <a:t>NO. DE CONTROL: 18052307</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54E6FD-2441-4553-B125-E5C148FBCE23}"/>
              </a:ext>
            </a:extLst>
          </p:cNvPr>
          <p:cNvSpPr>
            <a:spLocks noGrp="1"/>
          </p:cNvSpPr>
          <p:nvPr>
            <p:ph type="title"/>
          </p:nvPr>
        </p:nvSpPr>
        <p:spPr/>
        <p:txBody>
          <a:bodyPr/>
          <a:lstStyle/>
          <a:p>
            <a:r>
              <a:rPr lang="es-MX" b="1" dirty="0">
                <a:ln w="12700">
                  <a:solidFill>
                    <a:schemeClr val="accent5"/>
                  </a:solidFill>
                  <a:prstDash val="solid"/>
                </a:ln>
                <a:pattFill prst="ltDnDiag">
                  <a:fgClr>
                    <a:schemeClr val="accent5">
                      <a:lumMod val="60000"/>
                      <a:lumOff val="40000"/>
                    </a:schemeClr>
                  </a:fgClr>
                  <a:bgClr>
                    <a:schemeClr val="bg1"/>
                  </a:bgClr>
                </a:pattFill>
              </a:rPr>
              <a:t>Ventajas y Desventajas.</a:t>
            </a:r>
          </a:p>
        </p:txBody>
      </p:sp>
      <p:sp>
        <p:nvSpPr>
          <p:cNvPr id="3" name="Marcador de contenido 2">
            <a:extLst>
              <a:ext uri="{FF2B5EF4-FFF2-40B4-BE49-F238E27FC236}">
                <a16:creationId xmlns:a16="http://schemas.microsoft.com/office/drawing/2014/main" id="{A0BA989E-160A-4DCE-8804-FD9A642263B5}"/>
              </a:ext>
            </a:extLst>
          </p:cNvPr>
          <p:cNvSpPr>
            <a:spLocks noGrp="1"/>
          </p:cNvSpPr>
          <p:nvPr>
            <p:ph sz="half" idx="1"/>
          </p:nvPr>
        </p:nvSpPr>
        <p:spPr>
          <a:xfrm>
            <a:off x="1444752" y="1825625"/>
            <a:ext cx="4553712" cy="1831975"/>
          </a:xfrm>
        </p:spPr>
        <p:txBody>
          <a:bodyPr>
            <a:normAutofit/>
          </a:bodyPr>
          <a:lstStyle/>
          <a:p>
            <a:r>
              <a:rPr lang="es-ES" sz="1800" b="1" dirty="0"/>
              <a:t>Ventajas</a:t>
            </a:r>
          </a:p>
          <a:p>
            <a:r>
              <a:rPr lang="es-ES" sz="1800" dirty="0"/>
              <a:t>Espacio de memoria global es amigable para el programador</a:t>
            </a:r>
          </a:p>
          <a:p>
            <a:r>
              <a:rPr lang="es-ES" sz="1800" dirty="0"/>
              <a:t>El intercambio de datos entre las tareas es rápido y uniforme debido a la proximidad entre CPUs</a:t>
            </a:r>
            <a:endParaRPr lang="es-MX" sz="1800" dirty="0"/>
          </a:p>
        </p:txBody>
      </p:sp>
      <p:sp>
        <p:nvSpPr>
          <p:cNvPr id="4" name="Marcador de contenido 3">
            <a:extLst>
              <a:ext uri="{FF2B5EF4-FFF2-40B4-BE49-F238E27FC236}">
                <a16:creationId xmlns:a16="http://schemas.microsoft.com/office/drawing/2014/main" id="{01727C22-5815-4D86-AB91-0D93A54428A6}"/>
              </a:ext>
            </a:extLst>
          </p:cNvPr>
          <p:cNvSpPr>
            <a:spLocks noGrp="1"/>
          </p:cNvSpPr>
          <p:nvPr>
            <p:ph sz="half" idx="2"/>
          </p:nvPr>
        </p:nvSpPr>
        <p:spPr/>
        <p:txBody>
          <a:bodyPr>
            <a:normAutofit/>
          </a:bodyPr>
          <a:lstStyle/>
          <a:p>
            <a:r>
              <a:rPr lang="es-ES" sz="1800" b="1" dirty="0"/>
              <a:t>Desventajas</a:t>
            </a:r>
          </a:p>
          <a:p>
            <a:r>
              <a:rPr lang="es-ES" sz="1800" dirty="0"/>
              <a:t>El principal problema es que no se puede escalar el modelo.</a:t>
            </a:r>
          </a:p>
          <a:p>
            <a:r>
              <a:rPr lang="es-ES" sz="1800" dirty="0"/>
              <a:t>Cuando se agregan CPUs el trafico se incrementa geométricamente y comienzan los problemas de coherencia</a:t>
            </a:r>
          </a:p>
          <a:p>
            <a:r>
              <a:rPr lang="es-ES" sz="1800" dirty="0"/>
              <a:t>El programador es responsable de la sincronización de los datos y la coherencia en la memoria</a:t>
            </a:r>
            <a:endParaRPr lang="es-MX" sz="1800" dirty="0"/>
          </a:p>
        </p:txBody>
      </p:sp>
      <p:pic>
        <p:nvPicPr>
          <p:cNvPr id="6" name="Imagen 5">
            <a:extLst>
              <a:ext uri="{FF2B5EF4-FFF2-40B4-BE49-F238E27FC236}">
                <a16:creationId xmlns:a16="http://schemas.microsoft.com/office/drawing/2014/main" id="{676E42B9-01E4-46E7-AABA-8D451CF68337}"/>
              </a:ext>
            </a:extLst>
          </p:cNvPr>
          <p:cNvPicPr>
            <a:picLocks noChangeAspect="1"/>
          </p:cNvPicPr>
          <p:nvPr/>
        </p:nvPicPr>
        <p:blipFill rotWithShape="1">
          <a:blip r:embed="rId2"/>
          <a:srcRect l="39021" t="40189" r="44351" b="44696"/>
          <a:stretch/>
        </p:blipFill>
        <p:spPr>
          <a:xfrm>
            <a:off x="1616765" y="3792537"/>
            <a:ext cx="3584644" cy="1831975"/>
          </a:xfrm>
          <a:prstGeom prst="rect">
            <a:avLst/>
          </a:prstGeom>
        </p:spPr>
      </p:pic>
    </p:spTree>
    <p:extLst>
      <p:ext uri="{BB962C8B-B14F-4D97-AF65-F5344CB8AC3E}">
        <p14:creationId xmlns:p14="http://schemas.microsoft.com/office/powerpoint/2010/main" val="2908722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9BCB5D-8030-4D5F-BE92-F0BB01CFA4AC}"/>
              </a:ext>
            </a:extLst>
          </p:cNvPr>
          <p:cNvSpPr>
            <a:spLocks noGrp="1"/>
          </p:cNvSpPr>
          <p:nvPr>
            <p:ph type="ctrTitle"/>
          </p:nvPr>
        </p:nvSpPr>
        <p:spPr/>
        <p:txBody>
          <a:bodyPr>
            <a:noAutofit/>
          </a:bodyPr>
          <a:lstStyle/>
          <a:p>
            <a:r>
              <a:rPr lang="es-MX" sz="2400" dirty="0"/>
              <a:t>Características Generales Memoria Distribuida.</a:t>
            </a:r>
          </a:p>
        </p:txBody>
      </p:sp>
      <p:sp>
        <p:nvSpPr>
          <p:cNvPr id="3" name="Subtítulo 2">
            <a:extLst>
              <a:ext uri="{FF2B5EF4-FFF2-40B4-BE49-F238E27FC236}">
                <a16:creationId xmlns:a16="http://schemas.microsoft.com/office/drawing/2014/main" id="{7B2BE7F6-E9FF-4CB4-912A-7D454D7E0472}"/>
              </a:ext>
            </a:extLst>
          </p:cNvPr>
          <p:cNvSpPr>
            <a:spLocks noGrp="1"/>
          </p:cNvSpPr>
          <p:nvPr>
            <p:ph type="subTitle" idx="1"/>
          </p:nvPr>
        </p:nvSpPr>
        <p:spPr/>
        <p:txBody>
          <a:bodyPr>
            <a:normAutofit fontScale="85000" lnSpcReduction="10000"/>
          </a:bodyPr>
          <a:lstStyle/>
          <a:p>
            <a:r>
              <a:rPr lang="es-ES" dirty="0"/>
              <a:t>• Hay varios modelos de memoria distribuida. El patrón general es el uso de una red de comunicación para conectar las memorias de los procesadores</a:t>
            </a:r>
          </a:p>
          <a:p>
            <a:r>
              <a:rPr lang="es-ES" dirty="0"/>
              <a:t>• Los procesadores tienen su propia memoria local y no hay correspondencia entre dos procesadores.</a:t>
            </a:r>
          </a:p>
          <a:p>
            <a:r>
              <a:rPr lang="es-ES" dirty="0"/>
              <a:t>• Independencia de operación, los cambios en un lugar no afectan al resto.</a:t>
            </a:r>
          </a:p>
          <a:p>
            <a:r>
              <a:rPr lang="es-ES" dirty="0"/>
              <a:t>• Cuando un procesador necesita un dato externo, el programador lo ordena explícitamente.</a:t>
            </a:r>
          </a:p>
          <a:p>
            <a:r>
              <a:rPr lang="es-ES" dirty="0"/>
              <a:t>• La red de comunicación puede variar ampliamente, puede ser una red ethernet.</a:t>
            </a:r>
            <a:endParaRPr lang="es-MX" dirty="0"/>
          </a:p>
        </p:txBody>
      </p:sp>
      <p:sp>
        <p:nvSpPr>
          <p:cNvPr id="4" name="Marcador de pie de página 3">
            <a:extLst>
              <a:ext uri="{FF2B5EF4-FFF2-40B4-BE49-F238E27FC236}">
                <a16:creationId xmlns:a16="http://schemas.microsoft.com/office/drawing/2014/main" id="{FC63F35A-AE71-4F96-99E7-DA2087CD33CB}"/>
              </a:ext>
            </a:extLst>
          </p:cNvPr>
          <p:cNvSpPr>
            <a:spLocks noGrp="1"/>
          </p:cNvSpPr>
          <p:nvPr>
            <p:ph type="ftr" sz="quarter" idx="11"/>
          </p:nvPr>
        </p:nvSpPr>
        <p:spPr/>
        <p:txBody>
          <a:bodyPr/>
          <a:lstStyle/>
          <a:p>
            <a:pPr rtl="0"/>
            <a:r>
              <a:rPr lang="es-ES" dirty="0"/>
              <a:t>PROCESAMIENTO PARALELO</a:t>
            </a:r>
            <a:endParaRPr lang="es-ES" noProof="0" dirty="0"/>
          </a:p>
        </p:txBody>
      </p:sp>
      <p:sp>
        <p:nvSpPr>
          <p:cNvPr id="5" name="Marcador de número de diapositiva 4">
            <a:extLst>
              <a:ext uri="{FF2B5EF4-FFF2-40B4-BE49-F238E27FC236}">
                <a16:creationId xmlns:a16="http://schemas.microsoft.com/office/drawing/2014/main" id="{C11DE3FC-40A1-4F79-B624-B469EEA32E47}"/>
              </a:ext>
            </a:extLst>
          </p:cNvPr>
          <p:cNvSpPr>
            <a:spLocks noGrp="1"/>
          </p:cNvSpPr>
          <p:nvPr>
            <p:ph type="sldNum" sz="quarter" idx="12"/>
          </p:nvPr>
        </p:nvSpPr>
        <p:spPr/>
        <p:txBody>
          <a:bodyPr/>
          <a:lstStyle/>
          <a:p>
            <a:pPr rtl="0"/>
            <a:fld id="{D8DA9DAA-006C-4F4B-980E-E3DF019B24E2}" type="slidenum">
              <a:rPr lang="es-ES" noProof="0" smtClean="0"/>
              <a:pPr rtl="0"/>
              <a:t>11</a:t>
            </a:fld>
            <a:endParaRPr lang="es-ES" noProof="0"/>
          </a:p>
        </p:txBody>
      </p:sp>
      <p:pic>
        <p:nvPicPr>
          <p:cNvPr id="10" name="Imagen 9">
            <a:extLst>
              <a:ext uri="{FF2B5EF4-FFF2-40B4-BE49-F238E27FC236}">
                <a16:creationId xmlns:a16="http://schemas.microsoft.com/office/drawing/2014/main" id="{CA190D51-0A07-422A-88F1-313C9C24667D}"/>
              </a:ext>
            </a:extLst>
          </p:cNvPr>
          <p:cNvPicPr>
            <a:picLocks noChangeAspect="1"/>
          </p:cNvPicPr>
          <p:nvPr/>
        </p:nvPicPr>
        <p:blipFill rotWithShape="1">
          <a:blip r:embed="rId2"/>
          <a:srcRect l="38152" t="30633" r="43044" b="51692"/>
          <a:stretch/>
        </p:blipFill>
        <p:spPr>
          <a:xfrm>
            <a:off x="407856" y="3922177"/>
            <a:ext cx="4874325" cy="2808795"/>
          </a:xfrm>
          <a:prstGeom prst="rect">
            <a:avLst/>
          </a:prstGeom>
        </p:spPr>
      </p:pic>
      <p:sp>
        <p:nvSpPr>
          <p:cNvPr id="11" name="CuadroTexto 10">
            <a:extLst>
              <a:ext uri="{FF2B5EF4-FFF2-40B4-BE49-F238E27FC236}">
                <a16:creationId xmlns:a16="http://schemas.microsoft.com/office/drawing/2014/main" id="{8030CD44-5835-436D-9DF5-151D22A99F2C}"/>
              </a:ext>
            </a:extLst>
          </p:cNvPr>
          <p:cNvSpPr txBox="1"/>
          <p:nvPr/>
        </p:nvSpPr>
        <p:spPr>
          <a:xfrm>
            <a:off x="135636" y="127028"/>
            <a:ext cx="2459736" cy="3785652"/>
          </a:xfrm>
          <a:prstGeom prst="rect">
            <a:avLst/>
          </a:prstGeom>
          <a:noFill/>
        </p:spPr>
        <p:txBody>
          <a:bodyPr wrap="square" rtlCol="0">
            <a:spAutoFit/>
          </a:bodyPr>
          <a:lstStyle/>
          <a:p>
            <a:r>
              <a:rPr lang="es-ES" sz="1600" dirty="0">
                <a:solidFill>
                  <a:schemeClr val="bg1"/>
                </a:solidFill>
              </a:rPr>
              <a:t>• Ventajas</a:t>
            </a:r>
          </a:p>
          <a:p>
            <a:r>
              <a:rPr lang="es-ES" sz="1600" dirty="0">
                <a:solidFill>
                  <a:schemeClr val="bg1"/>
                </a:solidFill>
              </a:rPr>
              <a:t>• El modelo escala con los procesadores. A medida que se agregan unidades de procesamiento la memoria escala proporcionalmente.</a:t>
            </a:r>
          </a:p>
          <a:p>
            <a:r>
              <a:rPr lang="es-ES" sz="1600" dirty="0">
                <a:solidFill>
                  <a:schemeClr val="bg1"/>
                </a:solidFill>
              </a:rPr>
              <a:t>• Cada procesador accede a un dato en memoria sin interferir al resto de los componentes. Se eliminan las demoras por accesos múltiples.</a:t>
            </a:r>
            <a:endParaRPr lang="es-MX" sz="1600" dirty="0">
              <a:solidFill>
                <a:schemeClr val="bg1"/>
              </a:solidFill>
            </a:endParaRPr>
          </a:p>
        </p:txBody>
      </p:sp>
      <p:sp>
        <p:nvSpPr>
          <p:cNvPr id="12" name="CuadroTexto 11">
            <a:extLst>
              <a:ext uri="{FF2B5EF4-FFF2-40B4-BE49-F238E27FC236}">
                <a16:creationId xmlns:a16="http://schemas.microsoft.com/office/drawing/2014/main" id="{20EAE77E-F072-4860-81C9-0C05996D11BB}"/>
              </a:ext>
            </a:extLst>
          </p:cNvPr>
          <p:cNvSpPr txBox="1"/>
          <p:nvPr/>
        </p:nvSpPr>
        <p:spPr>
          <a:xfrm>
            <a:off x="2595372" y="127028"/>
            <a:ext cx="2459736" cy="3293209"/>
          </a:xfrm>
          <a:prstGeom prst="rect">
            <a:avLst/>
          </a:prstGeom>
          <a:noFill/>
        </p:spPr>
        <p:txBody>
          <a:bodyPr wrap="square" rtlCol="0">
            <a:spAutoFit/>
          </a:bodyPr>
          <a:lstStyle/>
          <a:p>
            <a:r>
              <a:rPr lang="es-ES" sz="1600" dirty="0">
                <a:solidFill>
                  <a:schemeClr val="bg1"/>
                </a:solidFill>
              </a:rPr>
              <a:t>• Desventajas </a:t>
            </a:r>
          </a:p>
          <a:p>
            <a:r>
              <a:rPr lang="es-ES" sz="1600" dirty="0">
                <a:solidFill>
                  <a:schemeClr val="bg1"/>
                </a:solidFill>
              </a:rPr>
              <a:t>• El programador es responsable de muchos de los detalles asociados a la comunicación entre procesadores.</a:t>
            </a:r>
          </a:p>
          <a:p>
            <a:r>
              <a:rPr lang="es-ES" sz="1600" dirty="0">
                <a:solidFill>
                  <a:schemeClr val="bg1"/>
                </a:solidFill>
              </a:rPr>
              <a:t>• Puede ser dificultoso mapear estructuras de datos basadas en memoria global a esta organización de memoria.</a:t>
            </a:r>
            <a:endParaRPr lang="es-MX" sz="1600" dirty="0">
              <a:solidFill>
                <a:schemeClr val="bg1"/>
              </a:solidFill>
            </a:endParaRPr>
          </a:p>
        </p:txBody>
      </p:sp>
    </p:spTree>
    <p:extLst>
      <p:ext uri="{BB962C8B-B14F-4D97-AF65-F5344CB8AC3E}">
        <p14:creationId xmlns:p14="http://schemas.microsoft.com/office/powerpoint/2010/main" val="3874420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110F16-9A9F-4233-AE42-4DA3B2043FCE}"/>
              </a:ext>
            </a:extLst>
          </p:cNvPr>
          <p:cNvSpPr>
            <a:spLocks noGrp="1"/>
          </p:cNvSpPr>
          <p:nvPr>
            <p:ph type="title"/>
          </p:nvPr>
        </p:nvSpPr>
        <p:spPr/>
        <p:txBody>
          <a:bodyPr>
            <a:normAutofit fontScale="90000"/>
          </a:bodyPr>
          <a:lstStyle/>
          <a:p>
            <a:r>
              <a:rPr lang="es-MX" dirty="0"/>
              <a:t>Memoria Híbrida Compartida-Distribuida.</a:t>
            </a:r>
          </a:p>
        </p:txBody>
      </p:sp>
      <p:sp>
        <p:nvSpPr>
          <p:cNvPr id="3" name="Marcador de contenido 2">
            <a:extLst>
              <a:ext uri="{FF2B5EF4-FFF2-40B4-BE49-F238E27FC236}">
                <a16:creationId xmlns:a16="http://schemas.microsoft.com/office/drawing/2014/main" id="{2E391C1B-93C1-417D-B91E-9A28FF83DA11}"/>
              </a:ext>
            </a:extLst>
          </p:cNvPr>
          <p:cNvSpPr>
            <a:spLocks noGrp="1"/>
          </p:cNvSpPr>
          <p:nvPr>
            <p:ph idx="1"/>
          </p:nvPr>
        </p:nvSpPr>
        <p:spPr/>
        <p:txBody>
          <a:bodyPr/>
          <a:lstStyle/>
          <a:p>
            <a:pPr marL="0" indent="0">
              <a:buNone/>
            </a:pPr>
            <a:r>
              <a:rPr lang="es-ES" dirty="0"/>
              <a:t>• Las principales supercomputadoras usan este modelo </a:t>
            </a:r>
          </a:p>
          <a:p>
            <a:pPr marL="0" indent="0">
              <a:buNone/>
            </a:pPr>
            <a:r>
              <a:rPr lang="es-ES" dirty="0"/>
              <a:t>• La memoria compartida es usualmente un SMP. Los procesadores acceden a la memoria global también </a:t>
            </a:r>
          </a:p>
          <a:p>
            <a:pPr marL="0" indent="0">
              <a:buNone/>
            </a:pPr>
            <a:r>
              <a:rPr lang="es-ES" dirty="0"/>
              <a:t>• La memoria distribuida es la interconexión de múltiples SMPs </a:t>
            </a:r>
          </a:p>
          <a:p>
            <a:pPr marL="0" indent="0">
              <a:buNone/>
            </a:pPr>
            <a:r>
              <a:rPr lang="es-ES" dirty="0"/>
              <a:t>• Ventajas y desventajas: las que aplican a los tipos involucrados.</a:t>
            </a:r>
            <a:endParaRPr lang="es-MX" dirty="0"/>
          </a:p>
          <a:p>
            <a:endParaRPr lang="es-MX" dirty="0"/>
          </a:p>
        </p:txBody>
      </p:sp>
      <p:sp>
        <p:nvSpPr>
          <p:cNvPr id="4" name="Marcador de fecha 3">
            <a:extLst>
              <a:ext uri="{FF2B5EF4-FFF2-40B4-BE49-F238E27FC236}">
                <a16:creationId xmlns:a16="http://schemas.microsoft.com/office/drawing/2014/main" id="{A5D76CEF-B20C-46AA-9392-45F0D1E867CF}"/>
              </a:ext>
            </a:extLst>
          </p:cNvPr>
          <p:cNvSpPr>
            <a:spLocks noGrp="1"/>
          </p:cNvSpPr>
          <p:nvPr>
            <p:ph type="dt" sz="half" idx="10"/>
          </p:nvPr>
        </p:nvSpPr>
        <p:spPr/>
        <p:txBody>
          <a:bodyPr/>
          <a:lstStyle/>
          <a:p>
            <a:pPr rtl="0"/>
            <a:r>
              <a:rPr lang="es-ES" noProof="0" dirty="0"/>
              <a:t>10/01/2021</a:t>
            </a:r>
          </a:p>
        </p:txBody>
      </p:sp>
      <p:sp>
        <p:nvSpPr>
          <p:cNvPr id="6" name="Marcador de número de diapositiva 5">
            <a:extLst>
              <a:ext uri="{FF2B5EF4-FFF2-40B4-BE49-F238E27FC236}">
                <a16:creationId xmlns:a16="http://schemas.microsoft.com/office/drawing/2014/main" id="{316815DF-B5B6-474F-90B8-D2F6DF1EB526}"/>
              </a:ext>
            </a:extLst>
          </p:cNvPr>
          <p:cNvSpPr>
            <a:spLocks noGrp="1"/>
          </p:cNvSpPr>
          <p:nvPr>
            <p:ph type="sldNum" sz="quarter" idx="12"/>
          </p:nvPr>
        </p:nvSpPr>
        <p:spPr/>
        <p:txBody>
          <a:bodyPr/>
          <a:lstStyle/>
          <a:p>
            <a:pPr rtl="0"/>
            <a:fld id="{D8DA9DAA-006C-4F4B-980E-E3DF019B24E2}" type="slidenum">
              <a:rPr lang="es-ES" noProof="0" smtClean="0"/>
              <a:pPr rtl="0"/>
              <a:t>12</a:t>
            </a:fld>
            <a:endParaRPr lang="es-ES" noProof="0"/>
          </a:p>
        </p:txBody>
      </p:sp>
    </p:spTree>
    <p:extLst>
      <p:ext uri="{BB962C8B-B14F-4D97-AF65-F5344CB8AC3E}">
        <p14:creationId xmlns:p14="http://schemas.microsoft.com/office/powerpoint/2010/main" val="309123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2D03FA-E30D-4931-B6A6-412865ABBD53}"/>
              </a:ext>
            </a:extLst>
          </p:cNvPr>
          <p:cNvSpPr>
            <a:spLocks noGrp="1"/>
          </p:cNvSpPr>
          <p:nvPr>
            <p:ph type="ctrTitle"/>
          </p:nvPr>
        </p:nvSpPr>
        <p:spPr>
          <a:xfrm>
            <a:off x="1524000" y="1767840"/>
            <a:ext cx="9144000" cy="2340864"/>
          </a:xfrm>
        </p:spPr>
        <p:txBody>
          <a:bodyPr/>
          <a:lstStyle/>
          <a:p>
            <a:r>
              <a:rPr lang="es-MX" dirty="0"/>
              <a:t>INTERCONEXIONES Y TOPOLOGÍAS</a:t>
            </a:r>
          </a:p>
        </p:txBody>
      </p:sp>
    </p:spTree>
    <p:extLst>
      <p:ext uri="{BB962C8B-B14F-4D97-AF65-F5344CB8AC3E}">
        <p14:creationId xmlns:p14="http://schemas.microsoft.com/office/powerpoint/2010/main" val="240460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CAEB67-663D-4A95-BCC7-63FB38806F1E}"/>
              </a:ext>
            </a:extLst>
          </p:cNvPr>
          <p:cNvSpPr>
            <a:spLocks noGrp="1"/>
          </p:cNvSpPr>
          <p:nvPr>
            <p:ph type="title"/>
          </p:nvPr>
        </p:nvSpPr>
        <p:spPr/>
        <p:txBody>
          <a:bodyPr/>
          <a:lstStyle/>
          <a:p>
            <a:r>
              <a:rPr lang="es-MX" dirty="0"/>
              <a:t>Interconexiones y Topologías.</a:t>
            </a:r>
          </a:p>
        </p:txBody>
      </p:sp>
      <p:sp>
        <p:nvSpPr>
          <p:cNvPr id="3" name="Marcador de contenido 2">
            <a:extLst>
              <a:ext uri="{FF2B5EF4-FFF2-40B4-BE49-F238E27FC236}">
                <a16:creationId xmlns:a16="http://schemas.microsoft.com/office/drawing/2014/main" id="{8BB16935-AE2B-474D-8CCB-420A6C35FCB4}"/>
              </a:ext>
            </a:extLst>
          </p:cNvPr>
          <p:cNvSpPr>
            <a:spLocks noGrp="1"/>
          </p:cNvSpPr>
          <p:nvPr>
            <p:ph idx="1"/>
          </p:nvPr>
        </p:nvSpPr>
        <p:spPr/>
        <p:txBody>
          <a:bodyPr>
            <a:normAutofit/>
          </a:bodyPr>
          <a:lstStyle/>
          <a:p>
            <a:r>
              <a:rPr lang="es-ES" sz="2400" dirty="0"/>
              <a:t>Suponiendo una máquina paralela ideal compuesta por n procesadores.</a:t>
            </a:r>
          </a:p>
          <a:p>
            <a:r>
              <a:rPr lang="es-ES" sz="2400" dirty="0"/>
              <a:t>Dependiendo en la forma que se maneja el acceso a memoria, se encuentran cuatro clases.</a:t>
            </a:r>
          </a:p>
          <a:p>
            <a:r>
              <a:rPr lang="es-ES" sz="2400" dirty="0"/>
              <a:t>Exclusive-</a:t>
            </a:r>
            <a:r>
              <a:rPr lang="es-ES" sz="2400" dirty="0" err="1"/>
              <a:t>read</a:t>
            </a:r>
            <a:r>
              <a:rPr lang="es-ES" sz="2400" dirty="0"/>
              <a:t>, </a:t>
            </a:r>
            <a:r>
              <a:rPr lang="es-ES" sz="2400" dirty="0" err="1"/>
              <a:t>exlusive-write</a:t>
            </a:r>
            <a:r>
              <a:rPr lang="es-ES" sz="2400" dirty="0"/>
              <a:t> (EREW)  </a:t>
            </a:r>
          </a:p>
          <a:p>
            <a:r>
              <a:rPr lang="es-ES" sz="2400" dirty="0" err="1"/>
              <a:t>Concurrent-read</a:t>
            </a:r>
            <a:r>
              <a:rPr lang="es-ES" sz="2400" dirty="0"/>
              <a:t>, exclusive-</a:t>
            </a:r>
            <a:r>
              <a:rPr lang="es-ES" sz="2400" dirty="0" err="1"/>
              <a:t>write</a:t>
            </a:r>
            <a:r>
              <a:rPr lang="es-ES" sz="2400" dirty="0"/>
              <a:t> (CREW) </a:t>
            </a:r>
          </a:p>
          <a:p>
            <a:r>
              <a:rPr lang="es-ES" sz="2400" dirty="0"/>
              <a:t>Exclusive-</a:t>
            </a:r>
            <a:r>
              <a:rPr lang="es-ES" sz="2400" dirty="0" err="1"/>
              <a:t>read</a:t>
            </a:r>
            <a:r>
              <a:rPr lang="es-ES" sz="2400" dirty="0"/>
              <a:t>, </a:t>
            </a:r>
            <a:r>
              <a:rPr lang="es-ES" sz="2400" dirty="0" err="1"/>
              <a:t>concurrent-write</a:t>
            </a:r>
            <a:r>
              <a:rPr lang="es-ES" sz="2400" dirty="0"/>
              <a:t> (ERCW) </a:t>
            </a:r>
          </a:p>
          <a:p>
            <a:r>
              <a:rPr lang="es-ES" sz="2400" dirty="0" err="1"/>
              <a:t>Concurrent-read</a:t>
            </a:r>
            <a:r>
              <a:rPr lang="es-ES" sz="2400" dirty="0"/>
              <a:t>, </a:t>
            </a:r>
            <a:r>
              <a:rPr lang="es-ES" sz="2400" dirty="0" err="1"/>
              <a:t>concurrent-write</a:t>
            </a:r>
            <a:r>
              <a:rPr lang="es-ES" sz="2400" dirty="0"/>
              <a:t> (CRCW) </a:t>
            </a:r>
          </a:p>
          <a:p>
            <a:r>
              <a:rPr lang="es-ES" sz="2400" dirty="0"/>
              <a:t>Las escrituras concurrentes se resuelven por: </a:t>
            </a:r>
            <a:r>
              <a:rPr lang="es-ES" sz="2400" dirty="0" err="1"/>
              <a:t>Common</a:t>
            </a:r>
            <a:r>
              <a:rPr lang="es-ES" sz="2400" dirty="0"/>
              <a:t>/</a:t>
            </a:r>
            <a:r>
              <a:rPr lang="es-ES" sz="2400" dirty="0" err="1"/>
              <a:t>Arbitrary</a:t>
            </a:r>
            <a:r>
              <a:rPr lang="es-ES" sz="2400" dirty="0"/>
              <a:t>/</a:t>
            </a:r>
            <a:r>
              <a:rPr lang="es-ES" sz="2400" dirty="0" err="1"/>
              <a:t>Priority</a:t>
            </a:r>
            <a:r>
              <a:rPr lang="es-ES" sz="2400" dirty="0"/>
              <a:t>/Sum</a:t>
            </a:r>
            <a:endParaRPr lang="es-MX" sz="2400" dirty="0"/>
          </a:p>
        </p:txBody>
      </p:sp>
      <p:sp>
        <p:nvSpPr>
          <p:cNvPr id="4" name="Marcador de número de diapositiva 3">
            <a:extLst>
              <a:ext uri="{FF2B5EF4-FFF2-40B4-BE49-F238E27FC236}">
                <a16:creationId xmlns:a16="http://schemas.microsoft.com/office/drawing/2014/main" id="{10EFB461-31F1-476D-AFD9-8E4115C32D5B}"/>
              </a:ext>
            </a:extLst>
          </p:cNvPr>
          <p:cNvSpPr>
            <a:spLocks noGrp="1"/>
          </p:cNvSpPr>
          <p:nvPr>
            <p:ph type="sldNum" sz="quarter" idx="12"/>
          </p:nvPr>
        </p:nvSpPr>
        <p:spPr/>
        <p:txBody>
          <a:bodyPr/>
          <a:lstStyle/>
          <a:p>
            <a:pPr rtl="0"/>
            <a:fld id="{D8DA9DAA-006C-4F4B-980E-E3DF019B24E2}" type="slidenum">
              <a:rPr lang="es-ES" noProof="0" smtClean="0"/>
              <a:t>14</a:t>
            </a:fld>
            <a:endParaRPr lang="es-ES" noProof="0"/>
          </a:p>
        </p:txBody>
      </p:sp>
    </p:spTree>
    <p:extLst>
      <p:ext uri="{BB962C8B-B14F-4D97-AF65-F5344CB8AC3E}">
        <p14:creationId xmlns:p14="http://schemas.microsoft.com/office/powerpoint/2010/main" val="2986462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888CE-1A2B-418C-B1CD-5D7AAD7EB7A9}"/>
              </a:ext>
            </a:extLst>
          </p:cNvPr>
          <p:cNvSpPr>
            <a:spLocks noGrp="1"/>
          </p:cNvSpPr>
          <p:nvPr>
            <p:ph type="ctrTitle"/>
          </p:nvPr>
        </p:nvSpPr>
        <p:spPr>
          <a:xfrm>
            <a:off x="6391656" y="636104"/>
            <a:ext cx="4434840" cy="1749287"/>
          </a:xfrm>
        </p:spPr>
        <p:txBody>
          <a:bodyPr>
            <a:normAutofit/>
          </a:bodyPr>
          <a:lstStyle/>
          <a:p>
            <a:r>
              <a:rPr lang="es-MX" sz="4400" dirty="0"/>
              <a:t>Redes de Interconexión </a:t>
            </a:r>
          </a:p>
        </p:txBody>
      </p:sp>
      <p:sp>
        <p:nvSpPr>
          <p:cNvPr id="4" name="Marcador de pie de página 3">
            <a:extLst>
              <a:ext uri="{FF2B5EF4-FFF2-40B4-BE49-F238E27FC236}">
                <a16:creationId xmlns:a16="http://schemas.microsoft.com/office/drawing/2014/main" id="{97E44A52-7403-47C3-8CD4-B685625BBBA9}"/>
              </a:ext>
            </a:extLst>
          </p:cNvPr>
          <p:cNvSpPr>
            <a:spLocks noGrp="1"/>
          </p:cNvSpPr>
          <p:nvPr>
            <p:ph type="ftr" sz="quarter" idx="11"/>
          </p:nvPr>
        </p:nvSpPr>
        <p:spPr/>
        <p:txBody>
          <a:bodyPr/>
          <a:lstStyle/>
          <a:p>
            <a:pPr rtl="0"/>
            <a:r>
              <a:rPr lang="es-ES" dirty="0"/>
              <a:t>PROCESAMIENTO PARALELO</a:t>
            </a:r>
            <a:endParaRPr lang="es-ES" noProof="0" dirty="0"/>
          </a:p>
        </p:txBody>
      </p:sp>
      <p:sp>
        <p:nvSpPr>
          <p:cNvPr id="5" name="Marcador de número de diapositiva 4">
            <a:extLst>
              <a:ext uri="{FF2B5EF4-FFF2-40B4-BE49-F238E27FC236}">
                <a16:creationId xmlns:a16="http://schemas.microsoft.com/office/drawing/2014/main" id="{D66FA18D-AFB4-4B13-BD42-11CD7D1E091E}"/>
              </a:ext>
            </a:extLst>
          </p:cNvPr>
          <p:cNvSpPr>
            <a:spLocks noGrp="1"/>
          </p:cNvSpPr>
          <p:nvPr>
            <p:ph type="sldNum" sz="quarter" idx="12"/>
          </p:nvPr>
        </p:nvSpPr>
        <p:spPr/>
        <p:txBody>
          <a:bodyPr/>
          <a:lstStyle/>
          <a:p>
            <a:pPr rtl="0"/>
            <a:fld id="{D8DA9DAA-006C-4F4B-980E-E3DF019B24E2}" type="slidenum">
              <a:rPr lang="es-ES" noProof="0" smtClean="0"/>
              <a:pPr rtl="0"/>
              <a:t>15</a:t>
            </a:fld>
            <a:endParaRPr lang="es-ES" noProof="0"/>
          </a:p>
        </p:txBody>
      </p:sp>
      <p:sp>
        <p:nvSpPr>
          <p:cNvPr id="7" name="CuadroTexto 6">
            <a:extLst>
              <a:ext uri="{FF2B5EF4-FFF2-40B4-BE49-F238E27FC236}">
                <a16:creationId xmlns:a16="http://schemas.microsoft.com/office/drawing/2014/main" id="{9C57FBB7-88E5-4928-A92A-89A8C636D76E}"/>
              </a:ext>
            </a:extLst>
          </p:cNvPr>
          <p:cNvSpPr txBox="1"/>
          <p:nvPr/>
        </p:nvSpPr>
        <p:spPr>
          <a:xfrm>
            <a:off x="6334539" y="2637183"/>
            <a:ext cx="4465983" cy="3139321"/>
          </a:xfrm>
          <a:prstGeom prst="rect">
            <a:avLst/>
          </a:prstGeom>
          <a:noFill/>
        </p:spPr>
        <p:txBody>
          <a:bodyPr wrap="square" rtlCol="0">
            <a:spAutoFit/>
          </a:bodyPr>
          <a:lstStyle/>
          <a:p>
            <a:r>
              <a:rPr lang="es-ES" dirty="0"/>
              <a:t>• Concentran procesadores-procesadores y procesadores-memoria • Estáticas </a:t>
            </a:r>
          </a:p>
          <a:p>
            <a:r>
              <a:rPr lang="es-ES" dirty="0"/>
              <a:t>• Conexiones punto a punto </a:t>
            </a:r>
          </a:p>
          <a:p>
            <a:r>
              <a:rPr lang="es-ES" dirty="0"/>
              <a:t>• Históricamente para conectar procesadores entre si </a:t>
            </a:r>
          </a:p>
          <a:p>
            <a:r>
              <a:rPr lang="es-ES" dirty="0"/>
              <a:t>• Dinámicas </a:t>
            </a:r>
          </a:p>
          <a:p>
            <a:r>
              <a:rPr lang="es-ES" dirty="0"/>
              <a:t>• Se colocan elementos de conmutación en la red </a:t>
            </a:r>
          </a:p>
          <a:p>
            <a:r>
              <a:rPr lang="es-ES" dirty="0"/>
              <a:t>• Históricamente para conectar los procesadores con la memoria</a:t>
            </a:r>
            <a:endParaRPr lang="es-MX" dirty="0"/>
          </a:p>
        </p:txBody>
      </p:sp>
      <p:pic>
        <p:nvPicPr>
          <p:cNvPr id="9" name="Imagen 8">
            <a:extLst>
              <a:ext uri="{FF2B5EF4-FFF2-40B4-BE49-F238E27FC236}">
                <a16:creationId xmlns:a16="http://schemas.microsoft.com/office/drawing/2014/main" id="{1487BCDE-30DF-4388-8AB0-FBC9BCBAF2FD}"/>
              </a:ext>
            </a:extLst>
          </p:cNvPr>
          <p:cNvPicPr>
            <a:picLocks noChangeAspect="1"/>
          </p:cNvPicPr>
          <p:nvPr/>
        </p:nvPicPr>
        <p:blipFill rotWithShape="1">
          <a:blip r:embed="rId2"/>
          <a:srcRect l="33696" t="45215" r="34891" b="21919"/>
          <a:stretch/>
        </p:blipFill>
        <p:spPr>
          <a:xfrm>
            <a:off x="214465" y="1541864"/>
            <a:ext cx="5324943" cy="3436340"/>
          </a:xfrm>
          <a:prstGeom prst="rect">
            <a:avLst/>
          </a:prstGeom>
        </p:spPr>
      </p:pic>
    </p:spTree>
    <p:extLst>
      <p:ext uri="{BB962C8B-B14F-4D97-AF65-F5344CB8AC3E}">
        <p14:creationId xmlns:p14="http://schemas.microsoft.com/office/powerpoint/2010/main" val="2849123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D38BA1C-09ED-43EE-87D0-CEE6E866B8A9}"/>
              </a:ext>
            </a:extLst>
          </p:cNvPr>
          <p:cNvSpPr>
            <a:spLocks noGrp="1"/>
          </p:cNvSpPr>
          <p:nvPr>
            <p:ph type="dt" sz="half" idx="10"/>
          </p:nvPr>
        </p:nvSpPr>
        <p:spPr/>
        <p:txBody>
          <a:bodyPr/>
          <a:lstStyle/>
          <a:p>
            <a:pPr rtl="0"/>
            <a:r>
              <a:rPr lang="es-ES" noProof="0" dirty="0"/>
              <a:t>10/01/2021</a:t>
            </a:r>
          </a:p>
        </p:txBody>
      </p:sp>
      <p:sp>
        <p:nvSpPr>
          <p:cNvPr id="3" name="Marcador de pie de página 2">
            <a:extLst>
              <a:ext uri="{FF2B5EF4-FFF2-40B4-BE49-F238E27FC236}">
                <a16:creationId xmlns:a16="http://schemas.microsoft.com/office/drawing/2014/main" id="{4B46B024-6F2C-4EDA-8974-06D0277A6CE1}"/>
              </a:ext>
            </a:extLst>
          </p:cNvPr>
          <p:cNvSpPr>
            <a:spLocks noGrp="1"/>
          </p:cNvSpPr>
          <p:nvPr>
            <p:ph type="ftr" sz="quarter" idx="11"/>
          </p:nvPr>
        </p:nvSpPr>
        <p:spPr/>
        <p:txBody>
          <a:bodyPr/>
          <a:lstStyle/>
          <a:p>
            <a:pPr rtl="0"/>
            <a:r>
              <a:rPr lang="es-ES" noProof="0" dirty="0"/>
              <a:t>PROCESAMIENTO PARALELO</a:t>
            </a:r>
          </a:p>
        </p:txBody>
      </p:sp>
      <p:sp>
        <p:nvSpPr>
          <p:cNvPr id="4" name="Marcador de número de diapositiva 3">
            <a:extLst>
              <a:ext uri="{FF2B5EF4-FFF2-40B4-BE49-F238E27FC236}">
                <a16:creationId xmlns:a16="http://schemas.microsoft.com/office/drawing/2014/main" id="{95744D64-3BD9-41FD-B2BF-B3337FCE0EA0}"/>
              </a:ext>
            </a:extLst>
          </p:cNvPr>
          <p:cNvSpPr>
            <a:spLocks noGrp="1"/>
          </p:cNvSpPr>
          <p:nvPr>
            <p:ph type="sldNum" sz="quarter" idx="12"/>
          </p:nvPr>
        </p:nvSpPr>
        <p:spPr/>
        <p:txBody>
          <a:bodyPr/>
          <a:lstStyle/>
          <a:p>
            <a:pPr rtl="0"/>
            <a:fld id="{D8DA9DAA-006C-4F4B-980E-E3DF019B24E2}" type="slidenum">
              <a:rPr lang="es-ES" noProof="0" smtClean="0"/>
              <a:t>16</a:t>
            </a:fld>
            <a:endParaRPr lang="es-ES" noProof="0"/>
          </a:p>
        </p:txBody>
      </p:sp>
      <p:pic>
        <p:nvPicPr>
          <p:cNvPr id="6" name="Imagen 5">
            <a:extLst>
              <a:ext uri="{FF2B5EF4-FFF2-40B4-BE49-F238E27FC236}">
                <a16:creationId xmlns:a16="http://schemas.microsoft.com/office/drawing/2014/main" id="{4B5CE8F0-E4C4-4DC7-BE1E-054F56079A9F}"/>
              </a:ext>
            </a:extLst>
          </p:cNvPr>
          <p:cNvPicPr>
            <a:picLocks noChangeAspect="1"/>
          </p:cNvPicPr>
          <p:nvPr/>
        </p:nvPicPr>
        <p:blipFill rotWithShape="1">
          <a:blip r:embed="rId2"/>
          <a:srcRect l="35217" t="34775" r="37500" b="24432"/>
          <a:stretch/>
        </p:blipFill>
        <p:spPr>
          <a:xfrm>
            <a:off x="838200" y="1493069"/>
            <a:ext cx="4605864" cy="3871861"/>
          </a:xfrm>
          <a:prstGeom prst="rect">
            <a:avLst/>
          </a:prstGeom>
        </p:spPr>
      </p:pic>
      <p:sp>
        <p:nvSpPr>
          <p:cNvPr id="7" name="CuadroTexto 6">
            <a:extLst>
              <a:ext uri="{FF2B5EF4-FFF2-40B4-BE49-F238E27FC236}">
                <a16:creationId xmlns:a16="http://schemas.microsoft.com/office/drawing/2014/main" id="{FE468738-F6F8-4A08-A4A9-5AD891701D55}"/>
              </a:ext>
            </a:extLst>
          </p:cNvPr>
          <p:cNvSpPr txBox="1"/>
          <p:nvPr/>
        </p:nvSpPr>
        <p:spPr>
          <a:xfrm>
            <a:off x="838200" y="443749"/>
            <a:ext cx="4114799" cy="707886"/>
          </a:xfrm>
          <a:prstGeom prst="rect">
            <a:avLst/>
          </a:prstGeom>
          <a:noFill/>
        </p:spPr>
        <p:txBody>
          <a:bodyPr wrap="square" rtlCol="0">
            <a:spAutoFit/>
          </a:bodyPr>
          <a:lstStyle/>
          <a:p>
            <a:pPr marL="342900" indent="-342900">
              <a:buFont typeface="Arial" panose="020B0604020202020204" pitchFamily="34" charset="0"/>
              <a:buChar char="•"/>
            </a:pPr>
            <a:r>
              <a:rPr lang="es-MX" sz="2000" dirty="0"/>
              <a:t>REDES CON UN BUS O CANAL.</a:t>
            </a:r>
          </a:p>
        </p:txBody>
      </p:sp>
      <p:pic>
        <p:nvPicPr>
          <p:cNvPr id="9" name="Imagen 8">
            <a:extLst>
              <a:ext uri="{FF2B5EF4-FFF2-40B4-BE49-F238E27FC236}">
                <a16:creationId xmlns:a16="http://schemas.microsoft.com/office/drawing/2014/main" id="{01C61F77-317B-424A-9C57-A4560A44036E}"/>
              </a:ext>
            </a:extLst>
          </p:cNvPr>
          <p:cNvPicPr>
            <a:picLocks noChangeAspect="1"/>
          </p:cNvPicPr>
          <p:nvPr/>
        </p:nvPicPr>
        <p:blipFill rotWithShape="1">
          <a:blip r:embed="rId3"/>
          <a:srcRect l="33125" t="31102" r="35000" b="27139"/>
          <a:stretch/>
        </p:blipFill>
        <p:spPr>
          <a:xfrm>
            <a:off x="6307668" y="1732721"/>
            <a:ext cx="4605864" cy="3392555"/>
          </a:xfrm>
          <a:prstGeom prst="rect">
            <a:avLst/>
          </a:prstGeom>
        </p:spPr>
      </p:pic>
      <p:sp>
        <p:nvSpPr>
          <p:cNvPr id="10" name="CuadroTexto 9">
            <a:extLst>
              <a:ext uri="{FF2B5EF4-FFF2-40B4-BE49-F238E27FC236}">
                <a16:creationId xmlns:a16="http://schemas.microsoft.com/office/drawing/2014/main" id="{7D8AC0CA-468E-494D-813E-4498B9C6F421}"/>
              </a:ext>
            </a:extLst>
          </p:cNvPr>
          <p:cNvSpPr txBox="1"/>
          <p:nvPr/>
        </p:nvSpPr>
        <p:spPr>
          <a:xfrm>
            <a:off x="6877878" y="643804"/>
            <a:ext cx="3803374"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CROSSBAR</a:t>
            </a:r>
          </a:p>
        </p:txBody>
      </p:sp>
    </p:spTree>
    <p:extLst>
      <p:ext uri="{BB962C8B-B14F-4D97-AF65-F5344CB8AC3E}">
        <p14:creationId xmlns:p14="http://schemas.microsoft.com/office/powerpoint/2010/main" val="1314041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4CC25C7-F270-43B5-9118-DF9851C8EBCA}"/>
              </a:ext>
            </a:extLst>
          </p:cNvPr>
          <p:cNvSpPr>
            <a:spLocks noGrp="1"/>
          </p:cNvSpPr>
          <p:nvPr>
            <p:ph type="dt" sz="half" idx="10"/>
          </p:nvPr>
        </p:nvSpPr>
        <p:spPr/>
        <p:txBody>
          <a:bodyPr/>
          <a:lstStyle/>
          <a:p>
            <a:pPr rtl="0"/>
            <a:r>
              <a:rPr lang="es-ES" noProof="0" dirty="0"/>
              <a:t>10/01/2021</a:t>
            </a:r>
          </a:p>
        </p:txBody>
      </p:sp>
      <p:sp>
        <p:nvSpPr>
          <p:cNvPr id="3" name="Marcador de pie de página 2">
            <a:extLst>
              <a:ext uri="{FF2B5EF4-FFF2-40B4-BE49-F238E27FC236}">
                <a16:creationId xmlns:a16="http://schemas.microsoft.com/office/drawing/2014/main" id="{689FC7BD-484F-4793-BC1E-EA4B0FABC428}"/>
              </a:ext>
            </a:extLst>
          </p:cNvPr>
          <p:cNvSpPr>
            <a:spLocks noGrp="1"/>
          </p:cNvSpPr>
          <p:nvPr>
            <p:ph type="ftr" sz="quarter" idx="11"/>
          </p:nvPr>
        </p:nvSpPr>
        <p:spPr/>
        <p:txBody>
          <a:bodyPr/>
          <a:lstStyle/>
          <a:p>
            <a:pPr rtl="0"/>
            <a:r>
              <a:rPr lang="es-ES" dirty="0"/>
              <a:t>PROCESAMIENTO PARALELO</a:t>
            </a:r>
            <a:endParaRPr lang="es-ES" noProof="0" dirty="0"/>
          </a:p>
        </p:txBody>
      </p:sp>
      <p:sp>
        <p:nvSpPr>
          <p:cNvPr id="4" name="Marcador de número de diapositiva 3">
            <a:extLst>
              <a:ext uri="{FF2B5EF4-FFF2-40B4-BE49-F238E27FC236}">
                <a16:creationId xmlns:a16="http://schemas.microsoft.com/office/drawing/2014/main" id="{C086FB75-E2AF-4B13-9006-34D121F9B251}"/>
              </a:ext>
            </a:extLst>
          </p:cNvPr>
          <p:cNvSpPr>
            <a:spLocks noGrp="1"/>
          </p:cNvSpPr>
          <p:nvPr>
            <p:ph type="sldNum" sz="quarter" idx="12"/>
          </p:nvPr>
        </p:nvSpPr>
        <p:spPr/>
        <p:txBody>
          <a:bodyPr/>
          <a:lstStyle/>
          <a:p>
            <a:pPr rtl="0"/>
            <a:fld id="{D8DA9DAA-006C-4F4B-980E-E3DF019B24E2}" type="slidenum">
              <a:rPr lang="es-ES" noProof="0" smtClean="0"/>
              <a:t>17</a:t>
            </a:fld>
            <a:endParaRPr lang="es-ES" noProof="0"/>
          </a:p>
        </p:txBody>
      </p:sp>
      <p:pic>
        <p:nvPicPr>
          <p:cNvPr id="6" name="Imagen 5">
            <a:extLst>
              <a:ext uri="{FF2B5EF4-FFF2-40B4-BE49-F238E27FC236}">
                <a16:creationId xmlns:a16="http://schemas.microsoft.com/office/drawing/2014/main" id="{33F416B8-D550-4F43-B67F-FB9C9D5ACCB2}"/>
              </a:ext>
            </a:extLst>
          </p:cNvPr>
          <p:cNvPicPr>
            <a:picLocks noChangeAspect="1"/>
          </p:cNvPicPr>
          <p:nvPr/>
        </p:nvPicPr>
        <p:blipFill rotWithShape="1">
          <a:blip r:embed="rId2"/>
          <a:srcRect l="34131" t="32456" r="35000" b="36225"/>
          <a:stretch/>
        </p:blipFill>
        <p:spPr>
          <a:xfrm>
            <a:off x="961684" y="1945922"/>
            <a:ext cx="5134316" cy="2928729"/>
          </a:xfrm>
          <a:prstGeom prst="rect">
            <a:avLst/>
          </a:prstGeom>
        </p:spPr>
      </p:pic>
      <p:sp>
        <p:nvSpPr>
          <p:cNvPr id="7" name="CuadroTexto 6">
            <a:extLst>
              <a:ext uri="{FF2B5EF4-FFF2-40B4-BE49-F238E27FC236}">
                <a16:creationId xmlns:a16="http://schemas.microsoft.com/office/drawing/2014/main" id="{3B425BB9-7465-474E-8DFF-429C153F4AE6}"/>
              </a:ext>
            </a:extLst>
          </p:cNvPr>
          <p:cNvSpPr txBox="1"/>
          <p:nvPr/>
        </p:nvSpPr>
        <p:spPr>
          <a:xfrm>
            <a:off x="1527313" y="1258956"/>
            <a:ext cx="4108174"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MULTI-ETAPA</a:t>
            </a:r>
          </a:p>
        </p:txBody>
      </p:sp>
      <p:pic>
        <p:nvPicPr>
          <p:cNvPr id="9" name="Imagen 8">
            <a:extLst>
              <a:ext uri="{FF2B5EF4-FFF2-40B4-BE49-F238E27FC236}">
                <a16:creationId xmlns:a16="http://schemas.microsoft.com/office/drawing/2014/main" id="{575C5922-A8F9-45A6-BD58-12A5FC06BEE8}"/>
              </a:ext>
            </a:extLst>
          </p:cNvPr>
          <p:cNvPicPr>
            <a:picLocks noChangeAspect="1"/>
          </p:cNvPicPr>
          <p:nvPr/>
        </p:nvPicPr>
        <p:blipFill rotWithShape="1">
          <a:blip r:embed="rId3"/>
          <a:srcRect l="33125" t="31102" r="34131" b="40672"/>
          <a:stretch/>
        </p:blipFill>
        <p:spPr>
          <a:xfrm>
            <a:off x="6328321" y="2239618"/>
            <a:ext cx="5437014" cy="2635034"/>
          </a:xfrm>
          <a:prstGeom prst="rect">
            <a:avLst/>
          </a:prstGeom>
        </p:spPr>
      </p:pic>
      <p:sp>
        <p:nvSpPr>
          <p:cNvPr id="10" name="CuadroTexto 9">
            <a:extLst>
              <a:ext uri="{FF2B5EF4-FFF2-40B4-BE49-F238E27FC236}">
                <a16:creationId xmlns:a16="http://schemas.microsoft.com/office/drawing/2014/main" id="{88E384D9-B466-4F05-88AC-CBA9AB7CF60E}"/>
              </a:ext>
            </a:extLst>
          </p:cNvPr>
          <p:cNvSpPr txBox="1"/>
          <p:nvPr/>
        </p:nvSpPr>
        <p:spPr>
          <a:xfrm>
            <a:off x="6559826" y="1060174"/>
            <a:ext cx="4200939" cy="707886"/>
          </a:xfrm>
          <a:prstGeom prst="rect">
            <a:avLst/>
          </a:prstGeom>
          <a:noFill/>
        </p:spPr>
        <p:txBody>
          <a:bodyPr wrap="square" rtlCol="0">
            <a:spAutoFit/>
          </a:bodyPr>
          <a:lstStyle/>
          <a:p>
            <a:pPr marL="342900" indent="-342900">
              <a:buFont typeface="Arial" panose="020B0604020202020204" pitchFamily="34" charset="0"/>
              <a:buChar char="•"/>
            </a:pPr>
            <a:r>
              <a:rPr lang="es-MX" sz="2000" dirty="0"/>
              <a:t>ESTRELLA Y TOTALMENTE CONECTADA</a:t>
            </a:r>
          </a:p>
        </p:txBody>
      </p:sp>
    </p:spTree>
    <p:extLst>
      <p:ext uri="{BB962C8B-B14F-4D97-AF65-F5344CB8AC3E}">
        <p14:creationId xmlns:p14="http://schemas.microsoft.com/office/powerpoint/2010/main" val="892014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BC39460-277F-4C1B-98B6-1A9CB33E6AA4}"/>
              </a:ext>
            </a:extLst>
          </p:cNvPr>
          <p:cNvSpPr>
            <a:spLocks noGrp="1"/>
          </p:cNvSpPr>
          <p:nvPr>
            <p:ph type="dt" sz="half" idx="10"/>
          </p:nvPr>
        </p:nvSpPr>
        <p:spPr/>
        <p:txBody>
          <a:bodyPr/>
          <a:lstStyle/>
          <a:p>
            <a:pPr rtl="0"/>
            <a:r>
              <a:rPr lang="es-ES" noProof="0" dirty="0"/>
              <a:t>10/01/2021</a:t>
            </a:r>
          </a:p>
        </p:txBody>
      </p:sp>
      <p:sp>
        <p:nvSpPr>
          <p:cNvPr id="3" name="Marcador de pie de página 2">
            <a:extLst>
              <a:ext uri="{FF2B5EF4-FFF2-40B4-BE49-F238E27FC236}">
                <a16:creationId xmlns:a16="http://schemas.microsoft.com/office/drawing/2014/main" id="{F07194DE-88C8-4FEE-8ECE-4D326CCB1030}"/>
              </a:ext>
            </a:extLst>
          </p:cNvPr>
          <p:cNvSpPr>
            <a:spLocks noGrp="1"/>
          </p:cNvSpPr>
          <p:nvPr>
            <p:ph type="ftr" sz="quarter" idx="11"/>
          </p:nvPr>
        </p:nvSpPr>
        <p:spPr/>
        <p:txBody>
          <a:bodyPr/>
          <a:lstStyle/>
          <a:p>
            <a:pPr rtl="0"/>
            <a:r>
              <a:rPr lang="es-ES" noProof="0" dirty="0"/>
              <a:t>PROCESAMIENTO PARALELO</a:t>
            </a:r>
          </a:p>
        </p:txBody>
      </p:sp>
      <p:sp>
        <p:nvSpPr>
          <p:cNvPr id="4" name="Marcador de número de diapositiva 3">
            <a:extLst>
              <a:ext uri="{FF2B5EF4-FFF2-40B4-BE49-F238E27FC236}">
                <a16:creationId xmlns:a16="http://schemas.microsoft.com/office/drawing/2014/main" id="{DFB7827D-E5B0-4EF5-A340-E238AC52C71A}"/>
              </a:ext>
            </a:extLst>
          </p:cNvPr>
          <p:cNvSpPr>
            <a:spLocks noGrp="1"/>
          </p:cNvSpPr>
          <p:nvPr>
            <p:ph type="sldNum" sz="quarter" idx="12"/>
          </p:nvPr>
        </p:nvSpPr>
        <p:spPr/>
        <p:txBody>
          <a:bodyPr/>
          <a:lstStyle/>
          <a:p>
            <a:pPr rtl="0"/>
            <a:fld id="{D8DA9DAA-006C-4F4B-980E-E3DF019B24E2}" type="slidenum">
              <a:rPr lang="es-ES" noProof="0" smtClean="0"/>
              <a:t>18</a:t>
            </a:fld>
            <a:endParaRPr lang="es-ES" noProof="0"/>
          </a:p>
        </p:txBody>
      </p:sp>
      <p:pic>
        <p:nvPicPr>
          <p:cNvPr id="6" name="Imagen 5">
            <a:extLst>
              <a:ext uri="{FF2B5EF4-FFF2-40B4-BE49-F238E27FC236}">
                <a16:creationId xmlns:a16="http://schemas.microsoft.com/office/drawing/2014/main" id="{A2D4D32A-595C-4DD3-895E-E718CC169E3A}"/>
              </a:ext>
            </a:extLst>
          </p:cNvPr>
          <p:cNvPicPr>
            <a:picLocks noChangeAspect="1"/>
          </p:cNvPicPr>
          <p:nvPr/>
        </p:nvPicPr>
        <p:blipFill rotWithShape="1">
          <a:blip r:embed="rId2"/>
          <a:srcRect l="33124" t="42315" r="34892" b="31198"/>
          <a:stretch/>
        </p:blipFill>
        <p:spPr>
          <a:xfrm>
            <a:off x="1242390" y="1033668"/>
            <a:ext cx="4781813" cy="2226367"/>
          </a:xfrm>
          <a:prstGeom prst="rect">
            <a:avLst/>
          </a:prstGeom>
        </p:spPr>
      </p:pic>
      <p:sp>
        <p:nvSpPr>
          <p:cNvPr id="7" name="CuadroTexto 6">
            <a:extLst>
              <a:ext uri="{FF2B5EF4-FFF2-40B4-BE49-F238E27FC236}">
                <a16:creationId xmlns:a16="http://schemas.microsoft.com/office/drawing/2014/main" id="{F82238AD-CB4F-42B2-B176-67C57394B142}"/>
              </a:ext>
            </a:extLst>
          </p:cNvPr>
          <p:cNvSpPr txBox="1"/>
          <p:nvPr/>
        </p:nvSpPr>
        <p:spPr>
          <a:xfrm>
            <a:off x="1242391" y="331304"/>
            <a:ext cx="3488635"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CARTESIANAS</a:t>
            </a:r>
          </a:p>
        </p:txBody>
      </p:sp>
      <p:pic>
        <p:nvPicPr>
          <p:cNvPr id="9" name="Imagen 8">
            <a:extLst>
              <a:ext uri="{FF2B5EF4-FFF2-40B4-BE49-F238E27FC236}">
                <a16:creationId xmlns:a16="http://schemas.microsoft.com/office/drawing/2014/main" id="{36CF6020-66E8-4891-9AEF-DC335037EDFD}"/>
              </a:ext>
            </a:extLst>
          </p:cNvPr>
          <p:cNvPicPr>
            <a:picLocks noChangeAspect="1"/>
          </p:cNvPicPr>
          <p:nvPr/>
        </p:nvPicPr>
        <p:blipFill rotWithShape="1">
          <a:blip r:embed="rId3"/>
          <a:srcRect l="37935" t="32842" r="39021" b="25978"/>
          <a:stretch/>
        </p:blipFill>
        <p:spPr>
          <a:xfrm>
            <a:off x="7204392" y="1737849"/>
            <a:ext cx="3806298" cy="3824252"/>
          </a:xfrm>
          <a:prstGeom prst="rect">
            <a:avLst/>
          </a:prstGeom>
        </p:spPr>
      </p:pic>
      <p:sp>
        <p:nvSpPr>
          <p:cNvPr id="10" name="CuadroTexto 9">
            <a:extLst>
              <a:ext uri="{FF2B5EF4-FFF2-40B4-BE49-F238E27FC236}">
                <a16:creationId xmlns:a16="http://schemas.microsoft.com/office/drawing/2014/main" id="{001461C9-7656-42A6-94D8-21E5F6D782BF}"/>
              </a:ext>
            </a:extLst>
          </p:cNvPr>
          <p:cNvSpPr txBox="1"/>
          <p:nvPr/>
        </p:nvSpPr>
        <p:spPr>
          <a:xfrm>
            <a:off x="7777160" y="1033668"/>
            <a:ext cx="3233530"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HYPERCUBES</a:t>
            </a:r>
          </a:p>
        </p:txBody>
      </p:sp>
      <p:pic>
        <p:nvPicPr>
          <p:cNvPr id="12" name="Imagen 11">
            <a:extLst>
              <a:ext uri="{FF2B5EF4-FFF2-40B4-BE49-F238E27FC236}">
                <a16:creationId xmlns:a16="http://schemas.microsoft.com/office/drawing/2014/main" id="{6D438632-F94A-4909-8E75-DAF94583DFD9}"/>
              </a:ext>
            </a:extLst>
          </p:cNvPr>
          <p:cNvPicPr>
            <a:picLocks noChangeAspect="1"/>
          </p:cNvPicPr>
          <p:nvPr/>
        </p:nvPicPr>
        <p:blipFill rotWithShape="1">
          <a:blip r:embed="rId4"/>
          <a:srcRect l="33125" t="36709" r="34674" b="39705"/>
          <a:stretch/>
        </p:blipFill>
        <p:spPr>
          <a:xfrm>
            <a:off x="1204642" y="4037219"/>
            <a:ext cx="4891358" cy="2014331"/>
          </a:xfrm>
          <a:prstGeom prst="rect">
            <a:avLst/>
          </a:prstGeom>
        </p:spPr>
      </p:pic>
      <p:sp>
        <p:nvSpPr>
          <p:cNvPr id="13" name="CuadroTexto 12">
            <a:extLst>
              <a:ext uri="{FF2B5EF4-FFF2-40B4-BE49-F238E27FC236}">
                <a16:creationId xmlns:a16="http://schemas.microsoft.com/office/drawing/2014/main" id="{75DDF598-03CE-40C1-B07D-4BB1C5422275}"/>
              </a:ext>
            </a:extLst>
          </p:cNvPr>
          <p:cNvSpPr txBox="1"/>
          <p:nvPr/>
        </p:nvSpPr>
        <p:spPr>
          <a:xfrm>
            <a:off x="1338470" y="3429000"/>
            <a:ext cx="3763617"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ÁRBOLES</a:t>
            </a:r>
          </a:p>
        </p:txBody>
      </p:sp>
    </p:spTree>
    <p:extLst>
      <p:ext uri="{BB962C8B-B14F-4D97-AF65-F5344CB8AC3E}">
        <p14:creationId xmlns:p14="http://schemas.microsoft.com/office/powerpoint/2010/main" val="2290420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2462CA-71DA-4BFC-B212-832488D2EF27}"/>
              </a:ext>
            </a:extLst>
          </p:cNvPr>
          <p:cNvSpPr>
            <a:spLocks noGrp="1"/>
          </p:cNvSpPr>
          <p:nvPr>
            <p:ph type="ctrTitle"/>
          </p:nvPr>
        </p:nvSpPr>
        <p:spPr/>
        <p:txBody>
          <a:bodyPr/>
          <a:lstStyle/>
          <a:p>
            <a:r>
              <a:rPr lang="es-MX" dirty="0"/>
              <a:t>DEFINICIONES</a:t>
            </a:r>
          </a:p>
        </p:txBody>
      </p:sp>
    </p:spTree>
    <p:extLst>
      <p:ext uri="{BB962C8B-B14F-4D97-AF65-F5344CB8AC3E}">
        <p14:creationId xmlns:p14="http://schemas.microsoft.com/office/powerpoint/2010/main" val="4120406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115FF41-AFA4-4D25-AB42-AB034F4B4FEC}"/>
              </a:ext>
            </a:extLst>
          </p:cNvPr>
          <p:cNvSpPr>
            <a:spLocks noGrp="1"/>
          </p:cNvSpPr>
          <p:nvPr>
            <p:ph type="title"/>
          </p:nvPr>
        </p:nvSpPr>
        <p:spPr/>
        <p:txBody>
          <a:bodyPr rtlCol="0">
            <a:normAutofit fontScale="90000"/>
          </a:bodyPr>
          <a:lstStyle/>
          <a:p>
            <a:pPr rtl="0"/>
            <a:r>
              <a:rPr lang="es-ES" dirty="0"/>
              <a:t>PROCESAMIENTO PARALELO:</a:t>
            </a:r>
          </a:p>
        </p:txBody>
      </p:sp>
      <p:sp>
        <p:nvSpPr>
          <p:cNvPr id="4" name="Marcador de contenido 3">
            <a:extLst>
              <a:ext uri="{FF2B5EF4-FFF2-40B4-BE49-F238E27FC236}">
                <a16:creationId xmlns:a16="http://schemas.microsoft.com/office/drawing/2014/main" id="{B0881FA9-F3B0-4912-B0E1-352094195C30}"/>
              </a:ext>
            </a:extLst>
          </p:cNvPr>
          <p:cNvSpPr>
            <a:spLocks noGrp="1"/>
          </p:cNvSpPr>
          <p:nvPr>
            <p:ph idx="1"/>
          </p:nvPr>
        </p:nvSpPr>
        <p:spPr>
          <a:xfrm>
            <a:off x="838200" y="2670049"/>
            <a:ext cx="6190488" cy="3346704"/>
          </a:xfrm>
        </p:spPr>
        <p:txBody>
          <a:bodyPr rtlCol="0">
            <a:normAutofit fontScale="85000" lnSpcReduction="20000"/>
          </a:bodyPr>
          <a:lstStyle/>
          <a:p>
            <a:pPr rtl="0"/>
            <a:r>
              <a:rPr lang="es-ES" dirty="0"/>
              <a:t>El procesamiento paralelo consiste en la ejecución simultánea de instrucciones desde el mismo programa pero en diferentes procesadores. Implica la división del programa en múltiples procesos manejados en paralelo a fin de reducir el tiempo de ejecución.</a:t>
            </a:r>
          </a:p>
          <a:p>
            <a:pPr rtl="0"/>
            <a:r>
              <a:rPr lang="es-ES" b="0" i="0" dirty="0">
                <a:solidFill>
                  <a:srgbClr val="000000"/>
                </a:solidFill>
                <a:effectLst/>
                <a:latin typeface="Arial" panose="020B0604020202020204" pitchFamily="34" charset="0"/>
              </a:rPr>
              <a:t>No obstante, este tipo de tecnología necesita sincronización y comunicación entre los diversos procesos, de manera similar a lo que puede llegar a ocurrir cuando se dividen las tareas en una empresa: se distribuye el trabajo en procesos discontinuos más pequeños que son manejados por diversos departamentos. El funcionamiento de una empresa puede verse afectado en gran medida si la comunicación entre los distintos servicios internos no funciona de manera correcta.</a:t>
            </a:r>
            <a:endParaRPr lang="es-ES" dirty="0"/>
          </a:p>
        </p:txBody>
      </p:sp>
      <p:sp>
        <p:nvSpPr>
          <p:cNvPr id="9" name="Marcador de fecha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s-ES" dirty="0"/>
              <a:t>10/01/2021</a:t>
            </a:r>
          </a:p>
        </p:txBody>
      </p:sp>
      <p:sp>
        <p:nvSpPr>
          <p:cNvPr id="10" name="Marcador de pie de página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s-ES" dirty="0"/>
              <a:t>PROCESAMIENTO PARALELO</a:t>
            </a:r>
          </a:p>
        </p:txBody>
      </p:sp>
      <p:sp>
        <p:nvSpPr>
          <p:cNvPr id="11" name="Marcador de número de diapositiva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s-ES" smtClean="0"/>
              <a:pPr rtl="0"/>
              <a:t>2</a:t>
            </a:fld>
            <a:endParaRPr lang="es-ES"/>
          </a:p>
        </p:txBody>
      </p:sp>
      <p:pic>
        <p:nvPicPr>
          <p:cNvPr id="6" name="Marcador de posición de imagen 5">
            <a:extLst>
              <a:ext uri="{FF2B5EF4-FFF2-40B4-BE49-F238E27FC236}">
                <a16:creationId xmlns:a16="http://schemas.microsoft.com/office/drawing/2014/main" id="{CCCD1133-C313-45B4-A34A-A098612C7A59}"/>
              </a:ext>
            </a:extLst>
          </p:cNvPr>
          <p:cNvPicPr>
            <a:picLocks noGrp="1" noChangeAspect="1"/>
          </p:cNvPicPr>
          <p:nvPr>
            <p:ph type="pic" sz="quarter" idx="13"/>
          </p:nvPr>
        </p:nvPicPr>
        <p:blipFill>
          <a:blip r:embed="rId3"/>
          <a:srcRect l="12500" r="12500"/>
          <a:stretch>
            <a:fillRect/>
          </a:stretch>
        </p:blipFill>
        <p:spPr>
          <a:prstGeom prst="rect">
            <a:avLst/>
          </a:prstGeom>
        </p:spPr>
      </p:pic>
    </p:spTree>
    <p:extLst>
      <p:ext uri="{BB962C8B-B14F-4D97-AF65-F5344CB8AC3E}">
        <p14:creationId xmlns:p14="http://schemas.microsoft.com/office/powerpoint/2010/main" val="365334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4377499-2FE5-402C-AEA0-9CFB714582ED}"/>
              </a:ext>
            </a:extLst>
          </p:cNvPr>
          <p:cNvSpPr>
            <a:spLocks noGrp="1"/>
          </p:cNvSpPr>
          <p:nvPr>
            <p:ph idx="1"/>
          </p:nvPr>
        </p:nvSpPr>
        <p:spPr>
          <a:xfrm>
            <a:off x="838200" y="1050235"/>
            <a:ext cx="10515600" cy="4757530"/>
          </a:xfrm>
        </p:spPr>
        <p:txBody>
          <a:bodyPr>
            <a:normAutofit/>
          </a:bodyPr>
          <a:lstStyle/>
          <a:p>
            <a:r>
              <a:rPr lang="es-ES" sz="1800" dirty="0"/>
              <a:t> </a:t>
            </a:r>
            <a:r>
              <a:rPr lang="es-ES" sz="1800" b="1" dirty="0"/>
              <a:t>Diámetro:</a:t>
            </a:r>
          </a:p>
          <a:p>
            <a:pPr marL="0" indent="0">
              <a:buNone/>
            </a:pPr>
            <a:r>
              <a:rPr lang="es-ES" sz="1800" dirty="0"/>
              <a:t>La máxima distancia entre dos nodos (mejor cuando es menor).</a:t>
            </a:r>
          </a:p>
          <a:p>
            <a:r>
              <a:rPr lang="es-ES" sz="1800" b="1" dirty="0"/>
              <a:t>Conectividad:</a:t>
            </a:r>
          </a:p>
          <a:p>
            <a:pPr marL="0" indent="0">
              <a:buNone/>
            </a:pPr>
            <a:r>
              <a:rPr lang="es-ES" sz="1800" dirty="0"/>
              <a:t>El numero mínimo de arcos que se deben remover para partir en dos redes desconectadas (mejor cuando es mayor). Mide las multiplicidad de caminos.</a:t>
            </a:r>
          </a:p>
          <a:p>
            <a:pPr marL="0" indent="0">
              <a:buNone/>
            </a:pPr>
            <a:r>
              <a:rPr lang="es-ES" sz="1200" dirty="0"/>
              <a:t>• </a:t>
            </a:r>
            <a:r>
              <a:rPr lang="es-ES" sz="1800" b="1" dirty="0"/>
              <a:t>Ancho de bisección:</a:t>
            </a:r>
          </a:p>
          <a:p>
            <a:pPr marL="0" indent="0">
              <a:buNone/>
            </a:pPr>
            <a:r>
              <a:rPr lang="es-ES" sz="1800" dirty="0"/>
              <a:t>El numero mínimo de arcos que se deben remover para partir la red en dos mitades iguales (mejor cuando es mayor). </a:t>
            </a:r>
          </a:p>
          <a:p>
            <a:r>
              <a:rPr lang="es-ES" sz="1800" b="1" dirty="0"/>
              <a:t>Ancho de banda de bisección: </a:t>
            </a:r>
          </a:p>
          <a:p>
            <a:pPr marL="0" indent="0">
              <a:buNone/>
            </a:pPr>
            <a:r>
              <a:rPr lang="es-ES" sz="1800" dirty="0"/>
              <a:t>Aplica a redes con enlaces medidos por velocidad de transferencia el mínimo volumen de comunicación permitidos entre dos mitades de una red (mejor cuando es mayor)</a:t>
            </a:r>
            <a:r>
              <a:rPr lang="es-ES" sz="1800" b="1" dirty="0"/>
              <a:t>. </a:t>
            </a:r>
          </a:p>
          <a:p>
            <a:r>
              <a:rPr lang="es-ES" sz="1800" b="1" dirty="0"/>
              <a:t>Costo: </a:t>
            </a:r>
          </a:p>
          <a:p>
            <a:pPr marL="0" indent="0">
              <a:buNone/>
            </a:pPr>
            <a:r>
              <a:rPr lang="es-ES" sz="1800" dirty="0"/>
              <a:t>El número de enlaces en una red (mejor cuando es menor).</a:t>
            </a:r>
            <a:endParaRPr lang="es-MX" sz="1800" dirty="0"/>
          </a:p>
        </p:txBody>
      </p:sp>
      <p:sp>
        <p:nvSpPr>
          <p:cNvPr id="4" name="Marcador de número de diapositiva 3">
            <a:extLst>
              <a:ext uri="{FF2B5EF4-FFF2-40B4-BE49-F238E27FC236}">
                <a16:creationId xmlns:a16="http://schemas.microsoft.com/office/drawing/2014/main" id="{34E9AFDB-8022-4AED-B2AA-9759242853CD}"/>
              </a:ext>
            </a:extLst>
          </p:cNvPr>
          <p:cNvSpPr>
            <a:spLocks noGrp="1"/>
          </p:cNvSpPr>
          <p:nvPr>
            <p:ph type="sldNum" sz="quarter" idx="12"/>
          </p:nvPr>
        </p:nvSpPr>
        <p:spPr/>
        <p:txBody>
          <a:bodyPr/>
          <a:lstStyle/>
          <a:p>
            <a:pPr rtl="0"/>
            <a:fld id="{D8DA9DAA-006C-4F4B-980E-E3DF019B24E2}" type="slidenum">
              <a:rPr lang="es-ES" noProof="0" smtClean="0"/>
              <a:t>20</a:t>
            </a:fld>
            <a:endParaRPr lang="es-ES" noProof="0"/>
          </a:p>
        </p:txBody>
      </p:sp>
    </p:spTree>
    <p:extLst>
      <p:ext uri="{BB962C8B-B14F-4D97-AF65-F5344CB8AC3E}">
        <p14:creationId xmlns:p14="http://schemas.microsoft.com/office/powerpoint/2010/main" val="39817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256846-814F-486A-A3A0-871E534108F9}"/>
              </a:ext>
            </a:extLst>
          </p:cNvPr>
          <p:cNvSpPr>
            <a:spLocks noGrp="1"/>
          </p:cNvSpPr>
          <p:nvPr>
            <p:ph type="title"/>
          </p:nvPr>
        </p:nvSpPr>
        <p:spPr/>
        <p:txBody>
          <a:bodyPr/>
          <a:lstStyle/>
          <a:p>
            <a:r>
              <a:rPr lang="es-MX" dirty="0"/>
              <a:t>CARACTERÍSTICAS:</a:t>
            </a:r>
          </a:p>
        </p:txBody>
      </p:sp>
      <p:pic>
        <p:nvPicPr>
          <p:cNvPr id="6" name="Marcador de contenido 5">
            <a:extLst>
              <a:ext uri="{FF2B5EF4-FFF2-40B4-BE49-F238E27FC236}">
                <a16:creationId xmlns:a16="http://schemas.microsoft.com/office/drawing/2014/main" id="{155DE1A6-37B0-4099-BCDB-18C47EFB4459}"/>
              </a:ext>
            </a:extLst>
          </p:cNvPr>
          <p:cNvPicPr>
            <a:picLocks noGrp="1" noChangeAspect="1"/>
          </p:cNvPicPr>
          <p:nvPr>
            <p:ph idx="1"/>
          </p:nvPr>
        </p:nvPicPr>
        <p:blipFill rotWithShape="1">
          <a:blip r:embed="rId2"/>
          <a:srcRect l="33219" t="46061" r="34418" b="12520"/>
          <a:stretch/>
        </p:blipFill>
        <p:spPr>
          <a:xfrm>
            <a:off x="2474843" y="1417818"/>
            <a:ext cx="7242313" cy="5211403"/>
          </a:xfrm>
        </p:spPr>
      </p:pic>
      <p:sp>
        <p:nvSpPr>
          <p:cNvPr id="4" name="Marcador de número de diapositiva 3">
            <a:extLst>
              <a:ext uri="{FF2B5EF4-FFF2-40B4-BE49-F238E27FC236}">
                <a16:creationId xmlns:a16="http://schemas.microsoft.com/office/drawing/2014/main" id="{BF57FB93-7804-425C-A96F-EF1D8B92CA43}"/>
              </a:ext>
            </a:extLst>
          </p:cNvPr>
          <p:cNvSpPr>
            <a:spLocks noGrp="1"/>
          </p:cNvSpPr>
          <p:nvPr>
            <p:ph type="sldNum" sz="quarter" idx="12"/>
          </p:nvPr>
        </p:nvSpPr>
        <p:spPr/>
        <p:txBody>
          <a:bodyPr/>
          <a:lstStyle/>
          <a:p>
            <a:pPr rtl="0"/>
            <a:fld id="{D8DA9DAA-006C-4F4B-980E-E3DF019B24E2}" type="slidenum">
              <a:rPr lang="es-ES" noProof="0" smtClean="0"/>
              <a:t>21</a:t>
            </a:fld>
            <a:endParaRPr lang="es-ES" noProof="0"/>
          </a:p>
        </p:txBody>
      </p:sp>
    </p:spTree>
    <p:extLst>
      <p:ext uri="{BB962C8B-B14F-4D97-AF65-F5344CB8AC3E}">
        <p14:creationId xmlns:p14="http://schemas.microsoft.com/office/powerpoint/2010/main" val="911992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A470E2-724B-4D6B-B117-B9A45E7555BE}"/>
              </a:ext>
            </a:extLst>
          </p:cNvPr>
          <p:cNvSpPr>
            <a:spLocks noGrp="1"/>
          </p:cNvSpPr>
          <p:nvPr>
            <p:ph type="ctrTitle"/>
          </p:nvPr>
        </p:nvSpPr>
        <p:spPr>
          <a:xfrm>
            <a:off x="1524000" y="2258568"/>
            <a:ext cx="9144000" cy="2340864"/>
          </a:xfrm>
        </p:spPr>
        <p:txBody>
          <a:bodyPr/>
          <a:lstStyle/>
          <a:p>
            <a:r>
              <a:rPr lang="es-MX" dirty="0"/>
              <a:t>MODELOS USADOS EN HPC</a:t>
            </a:r>
          </a:p>
        </p:txBody>
      </p:sp>
    </p:spTree>
    <p:extLst>
      <p:ext uri="{BB962C8B-B14F-4D97-AF65-F5344CB8AC3E}">
        <p14:creationId xmlns:p14="http://schemas.microsoft.com/office/powerpoint/2010/main" val="4020964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Marcador de posición de imagen 7">
            <a:extLst>
              <a:ext uri="{FF2B5EF4-FFF2-40B4-BE49-F238E27FC236}">
                <a16:creationId xmlns:a16="http://schemas.microsoft.com/office/drawing/2014/main" id="{03569EE8-D11D-4F73-AADA-E9E8614BEDC8}"/>
              </a:ext>
            </a:extLst>
          </p:cNvPr>
          <p:cNvPicPr>
            <a:picLocks noGrp="1" noChangeAspect="1"/>
          </p:cNvPicPr>
          <p:nvPr>
            <p:ph type="pic" sz="quarter" idx="13"/>
          </p:nvPr>
        </p:nvPicPr>
        <p:blipFill>
          <a:blip r:embed="rId2"/>
          <a:srcRect l="16667" r="16667"/>
          <a:stretch>
            <a:fillRect/>
          </a:stretch>
        </p:blipFill>
        <p:spPr>
          <a:prstGeom prst="rect">
            <a:avLst/>
          </a:prstGeom>
        </p:spPr>
      </p:pic>
      <p:sp>
        <p:nvSpPr>
          <p:cNvPr id="3" name="Título 2">
            <a:extLst>
              <a:ext uri="{FF2B5EF4-FFF2-40B4-BE49-F238E27FC236}">
                <a16:creationId xmlns:a16="http://schemas.microsoft.com/office/drawing/2014/main" id="{E8E69635-9335-49F3-B512-79674BF6139C}"/>
              </a:ext>
            </a:extLst>
          </p:cNvPr>
          <p:cNvSpPr>
            <a:spLocks noGrp="1"/>
          </p:cNvSpPr>
          <p:nvPr>
            <p:ph type="title"/>
          </p:nvPr>
        </p:nvSpPr>
        <p:spPr/>
        <p:txBody>
          <a:bodyPr/>
          <a:lstStyle/>
          <a:p>
            <a:r>
              <a:rPr lang="es-MX" dirty="0"/>
              <a:t>¿QUÉ ES HPC?</a:t>
            </a:r>
          </a:p>
        </p:txBody>
      </p:sp>
      <p:sp>
        <p:nvSpPr>
          <p:cNvPr id="4" name="Marcador de contenido 3">
            <a:extLst>
              <a:ext uri="{FF2B5EF4-FFF2-40B4-BE49-F238E27FC236}">
                <a16:creationId xmlns:a16="http://schemas.microsoft.com/office/drawing/2014/main" id="{9F757BD0-29AC-4EF8-959B-35D89D272317}"/>
              </a:ext>
            </a:extLst>
          </p:cNvPr>
          <p:cNvSpPr>
            <a:spLocks noGrp="1"/>
          </p:cNvSpPr>
          <p:nvPr>
            <p:ph idx="1"/>
          </p:nvPr>
        </p:nvSpPr>
        <p:spPr/>
        <p:txBody>
          <a:bodyPr>
            <a:normAutofit fontScale="92500" lnSpcReduction="20000"/>
          </a:bodyPr>
          <a:lstStyle/>
          <a:p>
            <a:r>
              <a:rPr lang="es-ES" dirty="0"/>
              <a:t>• HPC es equivalente a High Performance Computing  </a:t>
            </a:r>
          </a:p>
          <a:p>
            <a:r>
              <a:rPr lang="es-ES" dirty="0"/>
              <a:t>• Consta en agregar poder de computo con el fin lograr resultados mucho más rápido de los que se logra con una computadora de escritorio típica. </a:t>
            </a:r>
          </a:p>
          <a:p>
            <a:r>
              <a:rPr lang="es-ES" dirty="0"/>
              <a:t>• Generalmente involucra grandes problemas en ciencia, ingeniería o negocios. </a:t>
            </a:r>
          </a:p>
          <a:p>
            <a:r>
              <a:rPr lang="es-ES" dirty="0"/>
              <a:t>• Se puede dividir las estrategias de procesamiento en 3 tipos generales: SMP, Heterogéneo y pasaje de mensajes.</a:t>
            </a:r>
            <a:endParaRPr lang="es-MX" dirty="0"/>
          </a:p>
        </p:txBody>
      </p:sp>
      <p:sp>
        <p:nvSpPr>
          <p:cNvPr id="5" name="Marcador de fecha 4">
            <a:extLst>
              <a:ext uri="{FF2B5EF4-FFF2-40B4-BE49-F238E27FC236}">
                <a16:creationId xmlns:a16="http://schemas.microsoft.com/office/drawing/2014/main" id="{3864F998-1640-4821-80D0-599D170375EA}"/>
              </a:ext>
            </a:extLst>
          </p:cNvPr>
          <p:cNvSpPr>
            <a:spLocks noGrp="1"/>
          </p:cNvSpPr>
          <p:nvPr>
            <p:ph type="dt" sz="half" idx="10"/>
          </p:nvPr>
        </p:nvSpPr>
        <p:spPr/>
        <p:txBody>
          <a:bodyPr/>
          <a:lstStyle/>
          <a:p>
            <a:pPr rtl="0"/>
            <a:r>
              <a:rPr lang="es-ES" noProof="0" dirty="0"/>
              <a:t>10/01/2021</a:t>
            </a:r>
          </a:p>
        </p:txBody>
      </p:sp>
      <p:sp>
        <p:nvSpPr>
          <p:cNvPr id="6" name="Marcador de pie de página 5">
            <a:extLst>
              <a:ext uri="{FF2B5EF4-FFF2-40B4-BE49-F238E27FC236}">
                <a16:creationId xmlns:a16="http://schemas.microsoft.com/office/drawing/2014/main" id="{88D5EA50-ADFE-43DA-B462-C218D61C7DBC}"/>
              </a:ext>
            </a:extLst>
          </p:cNvPr>
          <p:cNvSpPr>
            <a:spLocks noGrp="1"/>
          </p:cNvSpPr>
          <p:nvPr>
            <p:ph type="ftr" sz="quarter" idx="11"/>
          </p:nvPr>
        </p:nvSpPr>
        <p:spPr/>
        <p:txBody>
          <a:bodyPr/>
          <a:lstStyle/>
          <a:p>
            <a:pPr rtl="0"/>
            <a:r>
              <a:rPr lang="es-ES" noProof="0" dirty="0"/>
              <a:t>PROCESAMIENTO PARALELO</a:t>
            </a:r>
          </a:p>
        </p:txBody>
      </p:sp>
      <p:sp>
        <p:nvSpPr>
          <p:cNvPr id="7" name="Marcador de número de diapositiva 6">
            <a:extLst>
              <a:ext uri="{FF2B5EF4-FFF2-40B4-BE49-F238E27FC236}">
                <a16:creationId xmlns:a16="http://schemas.microsoft.com/office/drawing/2014/main" id="{1BA93FF9-7C36-43AA-9439-C8FF320BE58C}"/>
              </a:ext>
            </a:extLst>
          </p:cNvPr>
          <p:cNvSpPr>
            <a:spLocks noGrp="1"/>
          </p:cNvSpPr>
          <p:nvPr>
            <p:ph type="sldNum" sz="quarter" idx="12"/>
          </p:nvPr>
        </p:nvSpPr>
        <p:spPr/>
        <p:txBody>
          <a:bodyPr/>
          <a:lstStyle/>
          <a:p>
            <a:pPr rtl="0"/>
            <a:fld id="{D8DA9DAA-006C-4F4B-980E-E3DF019B24E2}" type="slidenum">
              <a:rPr lang="es-ES" noProof="0" smtClean="0"/>
              <a:pPr rtl="0"/>
              <a:t>23</a:t>
            </a:fld>
            <a:endParaRPr lang="es-ES" noProof="0"/>
          </a:p>
        </p:txBody>
      </p:sp>
    </p:spTree>
    <p:extLst>
      <p:ext uri="{BB962C8B-B14F-4D97-AF65-F5344CB8AC3E}">
        <p14:creationId xmlns:p14="http://schemas.microsoft.com/office/powerpoint/2010/main" val="3363227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2A94CB75-EEBC-407F-977A-02F26847C303}"/>
              </a:ext>
            </a:extLst>
          </p:cNvPr>
          <p:cNvSpPr>
            <a:spLocks noGrp="1"/>
          </p:cNvSpPr>
          <p:nvPr>
            <p:ph sz="half" idx="2"/>
          </p:nvPr>
        </p:nvSpPr>
        <p:spPr>
          <a:xfrm>
            <a:off x="914665" y="1944895"/>
            <a:ext cx="4553712" cy="4351338"/>
          </a:xfrm>
        </p:spPr>
        <p:txBody>
          <a:bodyPr>
            <a:normAutofit fontScale="92500" lnSpcReduction="10000"/>
          </a:bodyPr>
          <a:lstStyle/>
          <a:p>
            <a:pPr marL="0" indent="0">
              <a:buNone/>
            </a:pPr>
            <a:r>
              <a:rPr lang="es-MX" dirty="0"/>
              <a:t>• Varias unidades de procesamiento idénticas comparten un único espacio de memoria. </a:t>
            </a:r>
          </a:p>
          <a:p>
            <a:pPr marL="0" indent="0">
              <a:buNone/>
            </a:pPr>
            <a:r>
              <a:rPr lang="es-MX" dirty="0"/>
              <a:t>• Todas las unidades tienen acceso a los dispositivos de entrada y salida (E/S). </a:t>
            </a:r>
          </a:p>
          <a:p>
            <a:pPr marL="0" indent="0">
              <a:buNone/>
            </a:pPr>
            <a:r>
              <a:rPr lang="es-MX" dirty="0"/>
              <a:t>• Un sistema operativo común. </a:t>
            </a:r>
          </a:p>
          <a:p>
            <a:pPr marL="0" indent="0">
              <a:buNone/>
            </a:pPr>
            <a:r>
              <a:rPr lang="es-MX" dirty="0"/>
              <a:t>• Caso típico: procesadores multinúcleo.</a:t>
            </a:r>
          </a:p>
        </p:txBody>
      </p:sp>
      <p:pic>
        <p:nvPicPr>
          <p:cNvPr id="6" name="Imagen 5">
            <a:extLst>
              <a:ext uri="{FF2B5EF4-FFF2-40B4-BE49-F238E27FC236}">
                <a16:creationId xmlns:a16="http://schemas.microsoft.com/office/drawing/2014/main" id="{1CC2D572-74F7-4CBE-A799-0161B59FFA57}"/>
              </a:ext>
            </a:extLst>
          </p:cNvPr>
          <p:cNvPicPr>
            <a:picLocks noChangeAspect="1"/>
          </p:cNvPicPr>
          <p:nvPr/>
        </p:nvPicPr>
        <p:blipFill rotWithShape="1">
          <a:blip r:embed="rId2"/>
          <a:srcRect l="33277" t="41749" r="34774" b="32158"/>
          <a:stretch/>
        </p:blipFill>
        <p:spPr>
          <a:xfrm>
            <a:off x="5468377" y="2069064"/>
            <a:ext cx="6280553" cy="2958409"/>
          </a:xfrm>
          <a:prstGeom prst="rect">
            <a:avLst/>
          </a:prstGeom>
        </p:spPr>
      </p:pic>
      <p:sp>
        <p:nvSpPr>
          <p:cNvPr id="7" name="Título 1">
            <a:extLst>
              <a:ext uri="{FF2B5EF4-FFF2-40B4-BE49-F238E27FC236}">
                <a16:creationId xmlns:a16="http://schemas.microsoft.com/office/drawing/2014/main" id="{20CBABD6-6E47-4535-94FE-B91A285EAE21}"/>
              </a:ext>
            </a:extLst>
          </p:cNvPr>
          <p:cNvSpPr>
            <a:spLocks noGrp="1"/>
          </p:cNvSpPr>
          <p:nvPr>
            <p:ph type="title"/>
          </p:nvPr>
        </p:nvSpPr>
        <p:spPr>
          <a:xfrm>
            <a:off x="838200" y="437977"/>
            <a:ext cx="10515600" cy="1325563"/>
          </a:xfrm>
        </p:spPr>
        <p:txBody>
          <a:bodyPr/>
          <a:lstStyle/>
          <a:p>
            <a:r>
              <a:rPr lang="es-MX" sz="4400" b="1" dirty="0">
                <a:latin typeface="+mj-lt"/>
              </a:rPr>
              <a:t>Multiprocesamiento simétrico (SMP)</a:t>
            </a:r>
          </a:p>
        </p:txBody>
      </p:sp>
    </p:spTree>
    <p:extLst>
      <p:ext uri="{BB962C8B-B14F-4D97-AF65-F5344CB8AC3E}">
        <p14:creationId xmlns:p14="http://schemas.microsoft.com/office/powerpoint/2010/main" val="456440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84B09-5B55-4636-9DF0-29E4E9CEF682}"/>
              </a:ext>
            </a:extLst>
          </p:cNvPr>
          <p:cNvSpPr>
            <a:spLocks noGrp="1"/>
          </p:cNvSpPr>
          <p:nvPr>
            <p:ph type="title"/>
          </p:nvPr>
        </p:nvSpPr>
        <p:spPr/>
        <p:txBody>
          <a:bodyPr/>
          <a:lstStyle/>
          <a:p>
            <a:r>
              <a:rPr lang="es-MX" b="1" dirty="0"/>
              <a:t>HETEREOGÉNEO</a:t>
            </a:r>
            <a:r>
              <a:rPr lang="es-MX" dirty="0"/>
              <a:t> </a:t>
            </a:r>
          </a:p>
        </p:txBody>
      </p:sp>
      <p:sp>
        <p:nvSpPr>
          <p:cNvPr id="3" name="Marcador de contenido 2">
            <a:extLst>
              <a:ext uri="{FF2B5EF4-FFF2-40B4-BE49-F238E27FC236}">
                <a16:creationId xmlns:a16="http://schemas.microsoft.com/office/drawing/2014/main" id="{13B0C719-CFBE-4544-BA3E-745A7D4013BE}"/>
              </a:ext>
            </a:extLst>
          </p:cNvPr>
          <p:cNvSpPr>
            <a:spLocks noGrp="1"/>
          </p:cNvSpPr>
          <p:nvPr>
            <p:ph sz="half" idx="1"/>
          </p:nvPr>
        </p:nvSpPr>
        <p:spPr/>
        <p:txBody>
          <a:bodyPr/>
          <a:lstStyle/>
          <a:p>
            <a:pPr marL="0" indent="0">
              <a:buNone/>
            </a:pPr>
            <a:r>
              <a:rPr lang="es-ES" dirty="0"/>
              <a:t>• Unidades de propósito general manejan la memoria y la E/S. </a:t>
            </a:r>
          </a:p>
          <a:p>
            <a:pPr marL="0" indent="0">
              <a:buNone/>
            </a:pPr>
            <a:r>
              <a:rPr lang="es-ES" dirty="0"/>
              <a:t>• Otras unidades especializadas computan tareas específicas. </a:t>
            </a:r>
          </a:p>
          <a:p>
            <a:pPr marL="0" indent="0">
              <a:buNone/>
            </a:pPr>
            <a:r>
              <a:rPr lang="es-ES" dirty="0"/>
              <a:t>• Espacio de memoria compartido y sistema operativo común. </a:t>
            </a:r>
          </a:p>
          <a:p>
            <a:pPr marL="0" indent="0">
              <a:buNone/>
            </a:pPr>
            <a:r>
              <a:rPr lang="es-ES" dirty="0"/>
              <a:t>• Caso típico: PC con GPU.</a:t>
            </a:r>
            <a:endParaRPr lang="es-MX" dirty="0"/>
          </a:p>
        </p:txBody>
      </p:sp>
      <p:pic>
        <p:nvPicPr>
          <p:cNvPr id="6" name="Marcador de contenido 5">
            <a:extLst>
              <a:ext uri="{FF2B5EF4-FFF2-40B4-BE49-F238E27FC236}">
                <a16:creationId xmlns:a16="http://schemas.microsoft.com/office/drawing/2014/main" id="{2B93ABE3-A07B-4EB7-A7AA-5E08C623E059}"/>
              </a:ext>
            </a:extLst>
          </p:cNvPr>
          <p:cNvPicPr>
            <a:picLocks noGrp="1" noChangeAspect="1"/>
          </p:cNvPicPr>
          <p:nvPr>
            <p:ph sz="half" idx="2"/>
          </p:nvPr>
        </p:nvPicPr>
        <p:blipFill rotWithShape="1">
          <a:blip r:embed="rId2"/>
          <a:srcRect l="35513" t="48216" r="36835" b="20457"/>
          <a:stretch/>
        </p:blipFill>
        <p:spPr>
          <a:xfrm>
            <a:off x="6193538" y="2432492"/>
            <a:ext cx="4925892" cy="3137604"/>
          </a:xfrm>
        </p:spPr>
      </p:pic>
    </p:spTree>
    <p:extLst>
      <p:ext uri="{BB962C8B-B14F-4D97-AF65-F5344CB8AC3E}">
        <p14:creationId xmlns:p14="http://schemas.microsoft.com/office/powerpoint/2010/main" val="4131746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B337B4-CB3B-4732-A856-CAA3473C5CCF}"/>
              </a:ext>
            </a:extLst>
          </p:cNvPr>
          <p:cNvSpPr>
            <a:spLocks noGrp="1"/>
          </p:cNvSpPr>
          <p:nvPr>
            <p:ph type="title"/>
          </p:nvPr>
        </p:nvSpPr>
        <p:spPr/>
        <p:txBody>
          <a:bodyPr/>
          <a:lstStyle/>
          <a:p>
            <a:r>
              <a:rPr lang="es-MX" b="1" dirty="0"/>
              <a:t>PASAJE DE MENSAJES</a:t>
            </a:r>
          </a:p>
        </p:txBody>
      </p:sp>
      <p:sp>
        <p:nvSpPr>
          <p:cNvPr id="3" name="Marcador de contenido 2">
            <a:extLst>
              <a:ext uri="{FF2B5EF4-FFF2-40B4-BE49-F238E27FC236}">
                <a16:creationId xmlns:a16="http://schemas.microsoft.com/office/drawing/2014/main" id="{D1C56F69-64A5-415E-8591-777F769D2F59}"/>
              </a:ext>
            </a:extLst>
          </p:cNvPr>
          <p:cNvSpPr>
            <a:spLocks noGrp="1"/>
          </p:cNvSpPr>
          <p:nvPr>
            <p:ph sz="half" idx="1"/>
          </p:nvPr>
        </p:nvSpPr>
        <p:spPr/>
        <p:txBody>
          <a:bodyPr/>
          <a:lstStyle/>
          <a:p>
            <a:pPr marL="0" indent="0">
              <a:buNone/>
            </a:pPr>
            <a:r>
              <a:rPr lang="es-ES" dirty="0"/>
              <a:t>• Múltiples nodos se comunican a través de una red por pasaje de mensajes. </a:t>
            </a:r>
          </a:p>
          <a:p>
            <a:pPr marL="0" indent="0">
              <a:buNone/>
            </a:pPr>
            <a:r>
              <a:rPr lang="es-ES" dirty="0"/>
              <a:t>• Los nodos no comparten memoria. </a:t>
            </a:r>
          </a:p>
          <a:p>
            <a:pPr marL="0" indent="0">
              <a:buNone/>
            </a:pPr>
            <a:r>
              <a:rPr lang="es-ES" dirty="0"/>
              <a:t>• No es necesario compartir el sistema operativo. </a:t>
            </a:r>
          </a:p>
          <a:p>
            <a:pPr marL="0" indent="0">
              <a:buNone/>
            </a:pPr>
            <a:r>
              <a:rPr lang="es-ES" dirty="0"/>
              <a:t>• Caso típico: clúster.</a:t>
            </a:r>
            <a:endParaRPr lang="es-MX" dirty="0"/>
          </a:p>
        </p:txBody>
      </p:sp>
      <p:pic>
        <p:nvPicPr>
          <p:cNvPr id="6" name="Marcador de contenido 5">
            <a:extLst>
              <a:ext uri="{FF2B5EF4-FFF2-40B4-BE49-F238E27FC236}">
                <a16:creationId xmlns:a16="http://schemas.microsoft.com/office/drawing/2014/main" id="{D47F2F21-975B-40C6-B0FA-ECA19D6EF439}"/>
              </a:ext>
            </a:extLst>
          </p:cNvPr>
          <p:cNvPicPr>
            <a:picLocks noGrp="1" noChangeAspect="1"/>
          </p:cNvPicPr>
          <p:nvPr>
            <p:ph sz="half" idx="2"/>
          </p:nvPr>
        </p:nvPicPr>
        <p:blipFill rotWithShape="1">
          <a:blip r:embed="rId2"/>
          <a:srcRect l="32545" t="42786" r="33691" b="30293"/>
          <a:stretch/>
        </p:blipFill>
        <p:spPr>
          <a:xfrm>
            <a:off x="6096000" y="2130287"/>
            <a:ext cx="5794261" cy="2597426"/>
          </a:xfrm>
        </p:spPr>
      </p:pic>
    </p:spTree>
    <p:extLst>
      <p:ext uri="{BB962C8B-B14F-4D97-AF65-F5344CB8AC3E}">
        <p14:creationId xmlns:p14="http://schemas.microsoft.com/office/powerpoint/2010/main" val="2438858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B92235-C9BC-4A9B-B3C1-8BD0195B5160}"/>
              </a:ext>
            </a:extLst>
          </p:cNvPr>
          <p:cNvSpPr>
            <a:spLocks noGrp="1"/>
          </p:cNvSpPr>
          <p:nvPr>
            <p:ph type="ctrTitle"/>
          </p:nvPr>
        </p:nvSpPr>
        <p:spPr>
          <a:xfrm>
            <a:off x="1524000" y="2258568"/>
            <a:ext cx="9144000" cy="2340864"/>
          </a:xfrm>
        </p:spPr>
        <p:txBody>
          <a:bodyPr>
            <a:normAutofit fontScale="90000"/>
          </a:bodyPr>
          <a:lstStyle/>
          <a:p>
            <a:r>
              <a:rPr lang="es-MX" dirty="0"/>
              <a:t>PROCESADORES ACTUALES Y CLASIFICACIONES</a:t>
            </a:r>
          </a:p>
        </p:txBody>
      </p:sp>
    </p:spTree>
    <p:extLst>
      <p:ext uri="{BB962C8B-B14F-4D97-AF65-F5344CB8AC3E}">
        <p14:creationId xmlns:p14="http://schemas.microsoft.com/office/powerpoint/2010/main" val="291549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07B319-A922-4591-AE62-8547728E919E}"/>
              </a:ext>
            </a:extLst>
          </p:cNvPr>
          <p:cNvSpPr>
            <a:spLocks noGrp="1"/>
          </p:cNvSpPr>
          <p:nvPr>
            <p:ph type="dt" sz="half" idx="10"/>
          </p:nvPr>
        </p:nvSpPr>
        <p:spPr/>
        <p:txBody>
          <a:bodyPr/>
          <a:lstStyle/>
          <a:p>
            <a:pPr rtl="0"/>
            <a:r>
              <a:rPr lang="es-ES" noProof="0" dirty="0"/>
              <a:t>10/01/2021</a:t>
            </a:r>
          </a:p>
        </p:txBody>
      </p:sp>
      <p:sp>
        <p:nvSpPr>
          <p:cNvPr id="3" name="Marcador de pie de página 2">
            <a:extLst>
              <a:ext uri="{FF2B5EF4-FFF2-40B4-BE49-F238E27FC236}">
                <a16:creationId xmlns:a16="http://schemas.microsoft.com/office/drawing/2014/main" id="{01349F91-543A-454F-AD0F-B2ED3FAE287B}"/>
              </a:ext>
            </a:extLst>
          </p:cNvPr>
          <p:cNvSpPr>
            <a:spLocks noGrp="1"/>
          </p:cNvSpPr>
          <p:nvPr>
            <p:ph type="ftr" sz="quarter" idx="11"/>
          </p:nvPr>
        </p:nvSpPr>
        <p:spPr/>
        <p:txBody>
          <a:bodyPr/>
          <a:lstStyle/>
          <a:p>
            <a:pPr rtl="0"/>
            <a:r>
              <a:rPr lang="es-ES" noProof="0" dirty="0"/>
              <a:t>PROCESAMIENTO PARALELO</a:t>
            </a:r>
          </a:p>
        </p:txBody>
      </p:sp>
      <p:sp>
        <p:nvSpPr>
          <p:cNvPr id="4" name="Marcador de número de diapositiva 3">
            <a:extLst>
              <a:ext uri="{FF2B5EF4-FFF2-40B4-BE49-F238E27FC236}">
                <a16:creationId xmlns:a16="http://schemas.microsoft.com/office/drawing/2014/main" id="{A87EEB28-D6FD-4229-A40A-C7178D7F2F57}"/>
              </a:ext>
            </a:extLst>
          </p:cNvPr>
          <p:cNvSpPr>
            <a:spLocks noGrp="1"/>
          </p:cNvSpPr>
          <p:nvPr>
            <p:ph type="sldNum" sz="quarter" idx="12"/>
          </p:nvPr>
        </p:nvSpPr>
        <p:spPr/>
        <p:txBody>
          <a:bodyPr/>
          <a:lstStyle/>
          <a:p>
            <a:pPr rtl="0"/>
            <a:fld id="{D8DA9DAA-006C-4F4B-980E-E3DF019B24E2}" type="slidenum">
              <a:rPr lang="es-ES" noProof="0" smtClean="0"/>
              <a:t>28</a:t>
            </a:fld>
            <a:endParaRPr lang="es-ES" noProof="0"/>
          </a:p>
        </p:txBody>
      </p:sp>
      <p:pic>
        <p:nvPicPr>
          <p:cNvPr id="6" name="Imagen 5">
            <a:extLst>
              <a:ext uri="{FF2B5EF4-FFF2-40B4-BE49-F238E27FC236}">
                <a16:creationId xmlns:a16="http://schemas.microsoft.com/office/drawing/2014/main" id="{E842105A-D8C4-43F6-9FA1-2B600E2ABC66}"/>
              </a:ext>
            </a:extLst>
          </p:cNvPr>
          <p:cNvPicPr>
            <a:picLocks noChangeAspect="1"/>
          </p:cNvPicPr>
          <p:nvPr/>
        </p:nvPicPr>
        <p:blipFill rotWithShape="1">
          <a:blip r:embed="rId2"/>
          <a:srcRect l="37391" t="27622" r="39130" b="30618"/>
          <a:stretch/>
        </p:blipFill>
        <p:spPr>
          <a:xfrm>
            <a:off x="1596887" y="1364973"/>
            <a:ext cx="3591339" cy="3591339"/>
          </a:xfrm>
          <a:prstGeom prst="rect">
            <a:avLst/>
          </a:prstGeom>
        </p:spPr>
      </p:pic>
      <p:sp>
        <p:nvSpPr>
          <p:cNvPr id="7" name="CuadroTexto 6">
            <a:extLst>
              <a:ext uri="{FF2B5EF4-FFF2-40B4-BE49-F238E27FC236}">
                <a16:creationId xmlns:a16="http://schemas.microsoft.com/office/drawing/2014/main" id="{9D6108E6-5DAE-4A4A-817B-179FDB03558B}"/>
              </a:ext>
            </a:extLst>
          </p:cNvPr>
          <p:cNvSpPr txBox="1"/>
          <p:nvPr/>
        </p:nvSpPr>
        <p:spPr>
          <a:xfrm>
            <a:off x="6397487" y="335386"/>
            <a:ext cx="3816626"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AMD OPTERON</a:t>
            </a:r>
          </a:p>
        </p:txBody>
      </p:sp>
      <p:pic>
        <p:nvPicPr>
          <p:cNvPr id="9" name="Imagen 8">
            <a:extLst>
              <a:ext uri="{FF2B5EF4-FFF2-40B4-BE49-F238E27FC236}">
                <a16:creationId xmlns:a16="http://schemas.microsoft.com/office/drawing/2014/main" id="{28AC8A77-63FE-4F37-9320-DAF77B9DF994}"/>
              </a:ext>
            </a:extLst>
          </p:cNvPr>
          <p:cNvPicPr>
            <a:picLocks noChangeAspect="1"/>
          </p:cNvPicPr>
          <p:nvPr/>
        </p:nvPicPr>
        <p:blipFill rotWithShape="1">
          <a:blip r:embed="rId3"/>
          <a:srcRect l="33125" t="38449" r="35571" b="25785"/>
          <a:stretch/>
        </p:blipFill>
        <p:spPr>
          <a:xfrm>
            <a:off x="6245087" y="708991"/>
            <a:ext cx="3816626" cy="2451652"/>
          </a:xfrm>
          <a:prstGeom prst="rect">
            <a:avLst/>
          </a:prstGeom>
        </p:spPr>
      </p:pic>
      <p:sp>
        <p:nvSpPr>
          <p:cNvPr id="10" name="CuadroTexto 9">
            <a:extLst>
              <a:ext uri="{FF2B5EF4-FFF2-40B4-BE49-F238E27FC236}">
                <a16:creationId xmlns:a16="http://schemas.microsoft.com/office/drawing/2014/main" id="{70138FAF-A121-4272-862D-4E7D23EEEE92}"/>
              </a:ext>
            </a:extLst>
          </p:cNvPr>
          <p:cNvSpPr txBox="1"/>
          <p:nvPr/>
        </p:nvSpPr>
        <p:spPr>
          <a:xfrm>
            <a:off x="1596887" y="735496"/>
            <a:ext cx="3816626"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OPTERON</a:t>
            </a:r>
          </a:p>
        </p:txBody>
      </p:sp>
      <p:pic>
        <p:nvPicPr>
          <p:cNvPr id="12" name="Imagen 11">
            <a:extLst>
              <a:ext uri="{FF2B5EF4-FFF2-40B4-BE49-F238E27FC236}">
                <a16:creationId xmlns:a16="http://schemas.microsoft.com/office/drawing/2014/main" id="{253DEEC6-B4A4-4605-9D22-1D39396397FD}"/>
              </a:ext>
            </a:extLst>
          </p:cNvPr>
          <p:cNvPicPr>
            <a:picLocks noChangeAspect="1"/>
          </p:cNvPicPr>
          <p:nvPr/>
        </p:nvPicPr>
        <p:blipFill rotWithShape="1">
          <a:blip r:embed="rId4"/>
          <a:srcRect l="33913" t="36967" r="42554" b="28298"/>
          <a:stretch/>
        </p:blipFill>
        <p:spPr>
          <a:xfrm>
            <a:off x="6718851" y="3768097"/>
            <a:ext cx="2869098" cy="2380912"/>
          </a:xfrm>
          <a:prstGeom prst="rect">
            <a:avLst/>
          </a:prstGeom>
        </p:spPr>
      </p:pic>
      <p:sp>
        <p:nvSpPr>
          <p:cNvPr id="13" name="CuadroTexto 12">
            <a:extLst>
              <a:ext uri="{FF2B5EF4-FFF2-40B4-BE49-F238E27FC236}">
                <a16:creationId xmlns:a16="http://schemas.microsoft.com/office/drawing/2014/main" id="{4029CB8E-C82F-466D-A8CE-F76962AB9FF9}"/>
              </a:ext>
            </a:extLst>
          </p:cNvPr>
          <p:cNvSpPr txBox="1"/>
          <p:nvPr/>
        </p:nvSpPr>
        <p:spPr>
          <a:xfrm>
            <a:off x="6397487" y="3228945"/>
            <a:ext cx="3816626"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INTEL XEON</a:t>
            </a:r>
          </a:p>
        </p:txBody>
      </p:sp>
    </p:spTree>
    <p:extLst>
      <p:ext uri="{BB962C8B-B14F-4D97-AF65-F5344CB8AC3E}">
        <p14:creationId xmlns:p14="http://schemas.microsoft.com/office/powerpoint/2010/main" val="4030083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CC2A907-6A77-4992-9313-F503EA8B36F0}"/>
              </a:ext>
            </a:extLst>
          </p:cNvPr>
          <p:cNvSpPr>
            <a:spLocks noGrp="1"/>
          </p:cNvSpPr>
          <p:nvPr>
            <p:ph type="dt" sz="half" idx="10"/>
          </p:nvPr>
        </p:nvSpPr>
        <p:spPr/>
        <p:txBody>
          <a:bodyPr/>
          <a:lstStyle/>
          <a:p>
            <a:pPr rtl="0"/>
            <a:r>
              <a:rPr lang="es-ES" noProof="0" dirty="0"/>
              <a:t>10/01/2021</a:t>
            </a:r>
          </a:p>
        </p:txBody>
      </p:sp>
      <p:sp>
        <p:nvSpPr>
          <p:cNvPr id="3" name="Marcador de pie de página 2">
            <a:extLst>
              <a:ext uri="{FF2B5EF4-FFF2-40B4-BE49-F238E27FC236}">
                <a16:creationId xmlns:a16="http://schemas.microsoft.com/office/drawing/2014/main" id="{CEFF0443-46BF-4565-8FC1-24CA4C6484AE}"/>
              </a:ext>
            </a:extLst>
          </p:cNvPr>
          <p:cNvSpPr>
            <a:spLocks noGrp="1"/>
          </p:cNvSpPr>
          <p:nvPr>
            <p:ph type="ftr" sz="quarter" idx="11"/>
          </p:nvPr>
        </p:nvSpPr>
        <p:spPr/>
        <p:txBody>
          <a:bodyPr/>
          <a:lstStyle/>
          <a:p>
            <a:pPr rtl="0"/>
            <a:r>
              <a:rPr lang="es-ES" noProof="0" dirty="0"/>
              <a:t>PROCESAMIENTO PARALELO</a:t>
            </a:r>
          </a:p>
        </p:txBody>
      </p:sp>
      <p:sp>
        <p:nvSpPr>
          <p:cNvPr id="4" name="Marcador de número de diapositiva 3">
            <a:extLst>
              <a:ext uri="{FF2B5EF4-FFF2-40B4-BE49-F238E27FC236}">
                <a16:creationId xmlns:a16="http://schemas.microsoft.com/office/drawing/2014/main" id="{E3A8F6AB-8E8F-46C4-9363-069B70C12262}"/>
              </a:ext>
            </a:extLst>
          </p:cNvPr>
          <p:cNvSpPr>
            <a:spLocks noGrp="1"/>
          </p:cNvSpPr>
          <p:nvPr>
            <p:ph type="sldNum" sz="quarter" idx="12"/>
          </p:nvPr>
        </p:nvSpPr>
        <p:spPr/>
        <p:txBody>
          <a:bodyPr/>
          <a:lstStyle/>
          <a:p>
            <a:pPr rtl="0"/>
            <a:fld id="{D8DA9DAA-006C-4F4B-980E-E3DF019B24E2}" type="slidenum">
              <a:rPr lang="es-ES" noProof="0" smtClean="0"/>
              <a:t>29</a:t>
            </a:fld>
            <a:endParaRPr lang="es-ES" noProof="0"/>
          </a:p>
        </p:txBody>
      </p:sp>
      <p:pic>
        <p:nvPicPr>
          <p:cNvPr id="6" name="Imagen 5">
            <a:extLst>
              <a:ext uri="{FF2B5EF4-FFF2-40B4-BE49-F238E27FC236}">
                <a16:creationId xmlns:a16="http://schemas.microsoft.com/office/drawing/2014/main" id="{002191CA-9BBB-4C48-AEFD-0E57F63772EF}"/>
              </a:ext>
            </a:extLst>
          </p:cNvPr>
          <p:cNvPicPr>
            <a:picLocks noChangeAspect="1"/>
          </p:cNvPicPr>
          <p:nvPr/>
        </p:nvPicPr>
        <p:blipFill rotWithShape="1">
          <a:blip r:embed="rId2"/>
          <a:srcRect l="38261" t="44828" r="39457" b="19212"/>
          <a:stretch/>
        </p:blipFill>
        <p:spPr>
          <a:xfrm>
            <a:off x="1027043" y="1110390"/>
            <a:ext cx="3505417" cy="3180524"/>
          </a:xfrm>
          <a:prstGeom prst="rect">
            <a:avLst/>
          </a:prstGeom>
        </p:spPr>
      </p:pic>
      <p:sp>
        <p:nvSpPr>
          <p:cNvPr id="7" name="CuadroTexto 6">
            <a:extLst>
              <a:ext uri="{FF2B5EF4-FFF2-40B4-BE49-F238E27FC236}">
                <a16:creationId xmlns:a16="http://schemas.microsoft.com/office/drawing/2014/main" id="{2D11022D-DBC5-41D5-88B5-B2B4534C294F}"/>
              </a:ext>
            </a:extLst>
          </p:cNvPr>
          <p:cNvSpPr txBox="1"/>
          <p:nvPr/>
        </p:nvSpPr>
        <p:spPr>
          <a:xfrm>
            <a:off x="1215887" y="632413"/>
            <a:ext cx="3816626"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err="1"/>
              <a:t>UltaSPARC</a:t>
            </a:r>
            <a:r>
              <a:rPr lang="es-MX" sz="2000" dirty="0"/>
              <a:t> T2</a:t>
            </a:r>
          </a:p>
        </p:txBody>
      </p:sp>
      <p:pic>
        <p:nvPicPr>
          <p:cNvPr id="9" name="Imagen 8">
            <a:extLst>
              <a:ext uri="{FF2B5EF4-FFF2-40B4-BE49-F238E27FC236}">
                <a16:creationId xmlns:a16="http://schemas.microsoft.com/office/drawing/2014/main" id="{8EEBAEAB-76E7-4C51-98DE-074D6D0C260A}"/>
              </a:ext>
            </a:extLst>
          </p:cNvPr>
          <p:cNvPicPr>
            <a:picLocks noChangeAspect="1"/>
          </p:cNvPicPr>
          <p:nvPr/>
        </p:nvPicPr>
        <p:blipFill rotWithShape="1">
          <a:blip r:embed="rId3"/>
          <a:srcRect l="34130" t="50000" r="35326" b="28385"/>
          <a:stretch/>
        </p:blipFill>
        <p:spPr>
          <a:xfrm>
            <a:off x="6135677" y="925439"/>
            <a:ext cx="5029280" cy="2001011"/>
          </a:xfrm>
          <a:prstGeom prst="rect">
            <a:avLst/>
          </a:prstGeom>
        </p:spPr>
      </p:pic>
      <p:sp>
        <p:nvSpPr>
          <p:cNvPr id="10" name="CuadroTexto 9">
            <a:extLst>
              <a:ext uri="{FF2B5EF4-FFF2-40B4-BE49-F238E27FC236}">
                <a16:creationId xmlns:a16="http://schemas.microsoft.com/office/drawing/2014/main" id="{2A86CA9B-B9DE-4E54-B98F-E337813E1EA6}"/>
              </a:ext>
            </a:extLst>
          </p:cNvPr>
          <p:cNvSpPr txBox="1"/>
          <p:nvPr/>
        </p:nvSpPr>
        <p:spPr>
          <a:xfrm>
            <a:off x="6135677" y="530087"/>
            <a:ext cx="4015488"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Manada de </a:t>
            </a:r>
            <a:r>
              <a:rPr lang="es-MX" sz="2000" dirty="0" err="1"/>
              <a:t>Opterons</a:t>
            </a:r>
            <a:r>
              <a:rPr lang="es-MX" sz="2000" dirty="0"/>
              <a:t>! [2]</a:t>
            </a:r>
          </a:p>
        </p:txBody>
      </p:sp>
      <p:pic>
        <p:nvPicPr>
          <p:cNvPr id="12" name="Imagen 11">
            <a:extLst>
              <a:ext uri="{FF2B5EF4-FFF2-40B4-BE49-F238E27FC236}">
                <a16:creationId xmlns:a16="http://schemas.microsoft.com/office/drawing/2014/main" id="{70EE933D-DA0E-4E12-97C4-BA81AAB4E000}"/>
              </a:ext>
            </a:extLst>
          </p:cNvPr>
          <p:cNvPicPr>
            <a:picLocks noChangeAspect="1"/>
          </p:cNvPicPr>
          <p:nvPr/>
        </p:nvPicPr>
        <p:blipFill rotWithShape="1">
          <a:blip r:embed="rId4"/>
          <a:srcRect l="38587" t="38831" r="39890" b="19598"/>
          <a:stretch/>
        </p:blipFill>
        <p:spPr>
          <a:xfrm>
            <a:off x="5234529" y="3083078"/>
            <a:ext cx="2624010" cy="2849483"/>
          </a:xfrm>
          <a:prstGeom prst="rect">
            <a:avLst/>
          </a:prstGeom>
        </p:spPr>
      </p:pic>
      <p:sp>
        <p:nvSpPr>
          <p:cNvPr id="13" name="CuadroTexto 12">
            <a:extLst>
              <a:ext uri="{FF2B5EF4-FFF2-40B4-BE49-F238E27FC236}">
                <a16:creationId xmlns:a16="http://schemas.microsoft.com/office/drawing/2014/main" id="{72DA4D95-8F9F-459E-9D28-2EBE00AE6A15}"/>
              </a:ext>
            </a:extLst>
          </p:cNvPr>
          <p:cNvSpPr txBox="1"/>
          <p:nvPr/>
        </p:nvSpPr>
        <p:spPr>
          <a:xfrm>
            <a:off x="8044070" y="4055165"/>
            <a:ext cx="2743200"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Fermi [3]</a:t>
            </a:r>
          </a:p>
        </p:txBody>
      </p:sp>
    </p:spTree>
    <p:extLst>
      <p:ext uri="{BB962C8B-B14F-4D97-AF65-F5344CB8AC3E}">
        <p14:creationId xmlns:p14="http://schemas.microsoft.com/office/powerpoint/2010/main" val="442854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4856D8-EC98-400B-A47F-5822AD9C8C7F}"/>
              </a:ext>
            </a:extLst>
          </p:cNvPr>
          <p:cNvSpPr>
            <a:spLocks noGrp="1"/>
          </p:cNvSpPr>
          <p:nvPr>
            <p:ph type="ctrTitle"/>
          </p:nvPr>
        </p:nvSpPr>
        <p:spPr/>
        <p:txBody>
          <a:bodyPr/>
          <a:lstStyle/>
          <a:p>
            <a:r>
              <a:rPr lang="es-MX" dirty="0"/>
              <a:t>MARCO CONCEPTUAL</a:t>
            </a:r>
          </a:p>
        </p:txBody>
      </p:sp>
      <p:sp>
        <p:nvSpPr>
          <p:cNvPr id="3" name="Subtítulo 2">
            <a:extLst>
              <a:ext uri="{FF2B5EF4-FFF2-40B4-BE49-F238E27FC236}">
                <a16:creationId xmlns:a16="http://schemas.microsoft.com/office/drawing/2014/main" id="{46569531-DC8D-4820-9725-A95AB09FEFC5}"/>
              </a:ext>
            </a:extLst>
          </p:cNvPr>
          <p:cNvSpPr>
            <a:spLocks noGrp="1"/>
          </p:cNvSpPr>
          <p:nvPr>
            <p:ph type="subTitle" idx="1"/>
          </p:nvPr>
        </p:nvSpPr>
        <p:spPr/>
        <p:txBody>
          <a:bodyPr/>
          <a:lstStyle/>
          <a:p>
            <a:r>
              <a:rPr lang="es-MX" dirty="0"/>
              <a:t>Arquitectura Von Neumann (1945)</a:t>
            </a:r>
          </a:p>
        </p:txBody>
      </p:sp>
    </p:spTree>
    <p:extLst>
      <p:ext uri="{BB962C8B-B14F-4D97-AF65-F5344CB8AC3E}">
        <p14:creationId xmlns:p14="http://schemas.microsoft.com/office/powerpoint/2010/main" val="5107106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D839863-6A49-49F6-97CC-DA8EEB9FFC90}"/>
              </a:ext>
            </a:extLst>
          </p:cNvPr>
          <p:cNvSpPr>
            <a:spLocks noGrp="1"/>
          </p:cNvSpPr>
          <p:nvPr>
            <p:ph type="dt" sz="half" idx="10"/>
          </p:nvPr>
        </p:nvSpPr>
        <p:spPr/>
        <p:txBody>
          <a:bodyPr/>
          <a:lstStyle/>
          <a:p>
            <a:pPr rtl="0"/>
            <a:r>
              <a:rPr lang="es-ES" noProof="0" dirty="0"/>
              <a:t>10/01/2021</a:t>
            </a:r>
          </a:p>
        </p:txBody>
      </p:sp>
      <p:sp>
        <p:nvSpPr>
          <p:cNvPr id="3" name="Marcador de pie de página 2">
            <a:extLst>
              <a:ext uri="{FF2B5EF4-FFF2-40B4-BE49-F238E27FC236}">
                <a16:creationId xmlns:a16="http://schemas.microsoft.com/office/drawing/2014/main" id="{11737004-01C8-402D-A725-D524A718F3B7}"/>
              </a:ext>
            </a:extLst>
          </p:cNvPr>
          <p:cNvSpPr>
            <a:spLocks noGrp="1"/>
          </p:cNvSpPr>
          <p:nvPr>
            <p:ph type="ftr" sz="quarter" idx="11"/>
          </p:nvPr>
        </p:nvSpPr>
        <p:spPr>
          <a:xfrm>
            <a:off x="1236138" y="6356349"/>
            <a:ext cx="4114800" cy="365125"/>
          </a:xfrm>
        </p:spPr>
        <p:txBody>
          <a:bodyPr/>
          <a:lstStyle/>
          <a:p>
            <a:pPr rtl="0"/>
            <a:r>
              <a:rPr lang="es-ES" noProof="0" dirty="0"/>
              <a:t>PROCESAMIENTO PARALELO</a:t>
            </a:r>
          </a:p>
        </p:txBody>
      </p:sp>
      <p:sp>
        <p:nvSpPr>
          <p:cNvPr id="4" name="Marcador de número de diapositiva 3">
            <a:extLst>
              <a:ext uri="{FF2B5EF4-FFF2-40B4-BE49-F238E27FC236}">
                <a16:creationId xmlns:a16="http://schemas.microsoft.com/office/drawing/2014/main" id="{0C43EBFB-0978-4CE4-B978-ED3F36C7E2E9}"/>
              </a:ext>
            </a:extLst>
          </p:cNvPr>
          <p:cNvSpPr>
            <a:spLocks noGrp="1"/>
          </p:cNvSpPr>
          <p:nvPr>
            <p:ph type="sldNum" sz="quarter" idx="12"/>
          </p:nvPr>
        </p:nvSpPr>
        <p:spPr/>
        <p:txBody>
          <a:bodyPr/>
          <a:lstStyle/>
          <a:p>
            <a:pPr rtl="0"/>
            <a:fld id="{D8DA9DAA-006C-4F4B-980E-E3DF019B24E2}" type="slidenum">
              <a:rPr lang="es-ES" noProof="0" smtClean="0"/>
              <a:t>30</a:t>
            </a:fld>
            <a:endParaRPr lang="es-ES" noProof="0"/>
          </a:p>
        </p:txBody>
      </p:sp>
      <p:pic>
        <p:nvPicPr>
          <p:cNvPr id="6" name="Imagen 5">
            <a:extLst>
              <a:ext uri="{FF2B5EF4-FFF2-40B4-BE49-F238E27FC236}">
                <a16:creationId xmlns:a16="http://schemas.microsoft.com/office/drawing/2014/main" id="{42D2EC74-A96C-4176-981E-C0EF312A744C}"/>
              </a:ext>
            </a:extLst>
          </p:cNvPr>
          <p:cNvPicPr>
            <a:picLocks noChangeAspect="1"/>
          </p:cNvPicPr>
          <p:nvPr/>
        </p:nvPicPr>
        <p:blipFill rotWithShape="1">
          <a:blip r:embed="rId2"/>
          <a:srcRect l="34347" t="41156" r="41631" b="33711"/>
          <a:stretch/>
        </p:blipFill>
        <p:spPr>
          <a:xfrm>
            <a:off x="838200" y="1041573"/>
            <a:ext cx="3829875" cy="2252870"/>
          </a:xfrm>
          <a:prstGeom prst="rect">
            <a:avLst/>
          </a:prstGeom>
        </p:spPr>
      </p:pic>
      <p:sp>
        <p:nvSpPr>
          <p:cNvPr id="7" name="CuadroTexto 6">
            <a:extLst>
              <a:ext uri="{FF2B5EF4-FFF2-40B4-BE49-F238E27FC236}">
                <a16:creationId xmlns:a16="http://schemas.microsoft.com/office/drawing/2014/main" id="{931CE02D-C336-4FA9-AA5E-7E223455C6DD}"/>
              </a:ext>
            </a:extLst>
          </p:cNvPr>
          <p:cNvSpPr txBox="1"/>
          <p:nvPr/>
        </p:nvSpPr>
        <p:spPr>
          <a:xfrm>
            <a:off x="1152939" y="596348"/>
            <a:ext cx="3286539" cy="400110"/>
          </a:xfrm>
          <a:prstGeom prst="rect">
            <a:avLst/>
          </a:prstGeom>
          <a:noFill/>
        </p:spPr>
        <p:txBody>
          <a:bodyPr wrap="square" rtlCol="0">
            <a:spAutoFit/>
          </a:bodyPr>
          <a:lstStyle/>
          <a:p>
            <a:pPr marL="285750" indent="-285750">
              <a:buFont typeface="Arial" panose="020B0604020202020204" pitchFamily="34" charset="0"/>
              <a:buChar char="•"/>
            </a:pPr>
            <a:r>
              <a:rPr lang="es-MX" sz="2000"/>
              <a:t>NVidia Kepler</a:t>
            </a:r>
            <a:endParaRPr lang="es-MX" sz="2000" dirty="0"/>
          </a:p>
        </p:txBody>
      </p:sp>
      <p:pic>
        <p:nvPicPr>
          <p:cNvPr id="9" name="Imagen 8">
            <a:extLst>
              <a:ext uri="{FF2B5EF4-FFF2-40B4-BE49-F238E27FC236}">
                <a16:creationId xmlns:a16="http://schemas.microsoft.com/office/drawing/2014/main" id="{FEB6CEF6-8AC6-42D2-ADA3-6FA2CDA1C9CF}"/>
              </a:ext>
            </a:extLst>
          </p:cNvPr>
          <p:cNvPicPr>
            <a:picLocks noChangeAspect="1"/>
          </p:cNvPicPr>
          <p:nvPr/>
        </p:nvPicPr>
        <p:blipFill rotWithShape="1">
          <a:blip r:embed="rId3"/>
          <a:srcRect l="34348" t="54023" r="35543" b="25785"/>
          <a:stretch/>
        </p:blipFill>
        <p:spPr>
          <a:xfrm>
            <a:off x="838200" y="4343093"/>
            <a:ext cx="4001907" cy="1676017"/>
          </a:xfrm>
          <a:prstGeom prst="rect">
            <a:avLst/>
          </a:prstGeom>
        </p:spPr>
      </p:pic>
      <p:sp>
        <p:nvSpPr>
          <p:cNvPr id="10" name="CuadroTexto 9">
            <a:extLst>
              <a:ext uri="{FF2B5EF4-FFF2-40B4-BE49-F238E27FC236}">
                <a16:creationId xmlns:a16="http://schemas.microsoft.com/office/drawing/2014/main" id="{7EEBCD26-82D7-42FE-A122-5020FCC2E5D6}"/>
              </a:ext>
            </a:extLst>
          </p:cNvPr>
          <p:cNvSpPr txBox="1"/>
          <p:nvPr/>
        </p:nvSpPr>
        <p:spPr>
          <a:xfrm>
            <a:off x="752308" y="3774363"/>
            <a:ext cx="4087799"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err="1"/>
              <a:t>Tegra</a:t>
            </a:r>
            <a:endParaRPr lang="es-MX" sz="2000" dirty="0"/>
          </a:p>
        </p:txBody>
      </p:sp>
      <p:sp>
        <p:nvSpPr>
          <p:cNvPr id="11" name="CuadroTexto 10">
            <a:extLst>
              <a:ext uri="{FF2B5EF4-FFF2-40B4-BE49-F238E27FC236}">
                <a16:creationId xmlns:a16="http://schemas.microsoft.com/office/drawing/2014/main" id="{A7D44A56-FC11-4CC8-8046-9F516C3D16C1}"/>
              </a:ext>
            </a:extLst>
          </p:cNvPr>
          <p:cNvSpPr txBox="1"/>
          <p:nvPr/>
        </p:nvSpPr>
        <p:spPr>
          <a:xfrm>
            <a:off x="6449948" y="288572"/>
            <a:ext cx="3829874" cy="707886"/>
          </a:xfrm>
          <a:prstGeom prst="rect">
            <a:avLst/>
          </a:prstGeom>
          <a:noFill/>
        </p:spPr>
        <p:txBody>
          <a:bodyPr wrap="square" rtlCol="0">
            <a:spAutoFit/>
          </a:bodyPr>
          <a:lstStyle/>
          <a:p>
            <a:pPr marL="342900" indent="-342900">
              <a:buFont typeface="Arial" panose="020B0604020202020204" pitchFamily="34" charset="0"/>
              <a:buChar char="•"/>
            </a:pPr>
            <a:r>
              <a:rPr lang="es-ES" sz="2000" dirty="0"/>
              <a:t>Una Caracterización de Procesadores Actuales [4]</a:t>
            </a:r>
            <a:endParaRPr lang="es-MX" sz="2000" dirty="0"/>
          </a:p>
        </p:txBody>
      </p:sp>
      <p:pic>
        <p:nvPicPr>
          <p:cNvPr id="13" name="Imagen 12">
            <a:extLst>
              <a:ext uri="{FF2B5EF4-FFF2-40B4-BE49-F238E27FC236}">
                <a16:creationId xmlns:a16="http://schemas.microsoft.com/office/drawing/2014/main" id="{2F7B994A-F115-4DC9-8F68-66CE5F325B38}"/>
              </a:ext>
            </a:extLst>
          </p:cNvPr>
          <p:cNvPicPr>
            <a:picLocks noChangeAspect="1"/>
          </p:cNvPicPr>
          <p:nvPr/>
        </p:nvPicPr>
        <p:blipFill rotWithShape="1">
          <a:blip r:embed="rId4"/>
          <a:srcRect l="34457" t="36322" r="35760" b="41058"/>
          <a:stretch/>
        </p:blipFill>
        <p:spPr>
          <a:xfrm>
            <a:off x="5972622" y="1041573"/>
            <a:ext cx="5275955" cy="2252870"/>
          </a:xfrm>
          <a:prstGeom prst="rect">
            <a:avLst/>
          </a:prstGeom>
        </p:spPr>
      </p:pic>
      <p:pic>
        <p:nvPicPr>
          <p:cNvPr id="15" name="Imagen 14">
            <a:extLst>
              <a:ext uri="{FF2B5EF4-FFF2-40B4-BE49-F238E27FC236}">
                <a16:creationId xmlns:a16="http://schemas.microsoft.com/office/drawing/2014/main" id="{CCE13BB6-3367-4644-98DA-64B92CB13481}"/>
              </a:ext>
            </a:extLst>
          </p:cNvPr>
          <p:cNvPicPr>
            <a:picLocks noChangeAspect="1"/>
          </p:cNvPicPr>
          <p:nvPr/>
        </p:nvPicPr>
        <p:blipFill rotWithShape="1">
          <a:blip r:embed="rId5"/>
          <a:srcRect l="35652" t="42895" r="37066" b="26752"/>
          <a:stretch/>
        </p:blipFill>
        <p:spPr>
          <a:xfrm>
            <a:off x="5625945" y="3883549"/>
            <a:ext cx="4299529" cy="2689345"/>
          </a:xfrm>
          <a:prstGeom prst="rect">
            <a:avLst/>
          </a:prstGeom>
        </p:spPr>
      </p:pic>
      <p:sp>
        <p:nvSpPr>
          <p:cNvPr id="16" name="CuadroTexto 15">
            <a:extLst>
              <a:ext uri="{FF2B5EF4-FFF2-40B4-BE49-F238E27FC236}">
                <a16:creationId xmlns:a16="http://schemas.microsoft.com/office/drawing/2014/main" id="{1D931FF8-D486-49BE-B935-244EC9F1FC3D}"/>
              </a:ext>
            </a:extLst>
          </p:cNvPr>
          <p:cNvSpPr txBox="1"/>
          <p:nvPr/>
        </p:nvSpPr>
        <p:spPr>
          <a:xfrm>
            <a:off x="5520082" y="3469259"/>
            <a:ext cx="3829874"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CPU’s vs GPU’s [4]</a:t>
            </a:r>
          </a:p>
        </p:txBody>
      </p:sp>
      <p:sp>
        <p:nvSpPr>
          <p:cNvPr id="17" name="Rectángulo: esquinas redondeadas 16">
            <a:extLst>
              <a:ext uri="{FF2B5EF4-FFF2-40B4-BE49-F238E27FC236}">
                <a16:creationId xmlns:a16="http://schemas.microsoft.com/office/drawing/2014/main" id="{3E9BD068-BA81-4E70-AC67-9AABFCB54D62}"/>
              </a:ext>
            </a:extLst>
          </p:cNvPr>
          <p:cNvSpPr/>
          <p:nvPr/>
        </p:nvSpPr>
        <p:spPr>
          <a:xfrm>
            <a:off x="10135794" y="3573047"/>
            <a:ext cx="1493785" cy="2504699"/>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500</a:t>
            </a:r>
          </a:p>
          <a:p>
            <a:pPr algn="ctr"/>
            <a:r>
              <a:rPr lang="en-US" dirty="0">
                <a:ln w="0"/>
                <a:solidFill>
                  <a:schemeClr val="tx1"/>
                </a:solidFill>
                <a:effectLst>
                  <a:outerShdw blurRad="38100" dist="19050" dir="2700000" algn="tl" rotWithShape="0">
                    <a:schemeClr val="dk1">
                      <a:alpha val="40000"/>
                    </a:schemeClr>
                  </a:outerShdw>
                </a:effectLst>
              </a:rPr>
              <a:t>• TOP 500</a:t>
            </a:r>
          </a:p>
          <a:p>
            <a:pPr algn="ctr"/>
            <a:r>
              <a:rPr lang="en-US" dirty="0">
                <a:ln w="0"/>
                <a:solidFill>
                  <a:schemeClr val="tx1"/>
                </a:solidFill>
                <a:effectLst>
                  <a:outerShdw blurRad="38100" dist="19050" dir="2700000" algn="tl" rotWithShape="0">
                    <a:schemeClr val="dk1">
                      <a:alpha val="40000"/>
                    </a:schemeClr>
                  </a:outerShdw>
                </a:effectLst>
              </a:rPr>
              <a:t>• Green 500</a:t>
            </a:r>
          </a:p>
          <a:p>
            <a:pPr algn="ctr"/>
            <a:r>
              <a:rPr lang="en-US" dirty="0">
                <a:ln w="0"/>
                <a:solidFill>
                  <a:schemeClr val="tx1"/>
                </a:solidFill>
                <a:effectLst>
                  <a:outerShdw blurRad="38100" dist="19050" dir="2700000" algn="tl" rotWithShape="0">
                    <a:schemeClr val="dk1">
                      <a:alpha val="40000"/>
                    </a:schemeClr>
                  </a:outerShdw>
                </a:effectLst>
              </a:rPr>
              <a:t>• Graph 500</a:t>
            </a:r>
            <a:endParaRPr lang="es-MX"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30316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AB96A-C8AC-43FF-B52A-3642473453A5}"/>
              </a:ext>
            </a:extLst>
          </p:cNvPr>
          <p:cNvSpPr>
            <a:spLocks noGrp="1"/>
          </p:cNvSpPr>
          <p:nvPr>
            <p:ph type="title"/>
          </p:nvPr>
        </p:nvSpPr>
        <p:spPr/>
        <p:txBody>
          <a:bodyPr/>
          <a:lstStyle/>
          <a:p>
            <a:r>
              <a:rPr lang="es-MX" dirty="0"/>
              <a:t>REFERENCIAS:</a:t>
            </a:r>
          </a:p>
        </p:txBody>
      </p:sp>
      <p:sp>
        <p:nvSpPr>
          <p:cNvPr id="3" name="Marcador de contenido 2">
            <a:extLst>
              <a:ext uri="{FF2B5EF4-FFF2-40B4-BE49-F238E27FC236}">
                <a16:creationId xmlns:a16="http://schemas.microsoft.com/office/drawing/2014/main" id="{9D36CEA6-0BEB-43B5-8AEB-942646124FCB}"/>
              </a:ext>
            </a:extLst>
          </p:cNvPr>
          <p:cNvSpPr>
            <a:spLocks noGrp="1"/>
          </p:cNvSpPr>
          <p:nvPr>
            <p:ph idx="1"/>
          </p:nvPr>
        </p:nvSpPr>
        <p:spPr>
          <a:xfrm>
            <a:off x="844296" y="1513716"/>
            <a:ext cx="5771720" cy="4590842"/>
          </a:xfrm>
        </p:spPr>
        <p:txBody>
          <a:bodyPr>
            <a:normAutofit fontScale="77500" lnSpcReduction="20000"/>
          </a:bodyPr>
          <a:lstStyle/>
          <a:p>
            <a:pPr marL="0" indent="0">
              <a:buNone/>
            </a:pPr>
            <a:r>
              <a:rPr lang="es-MX" sz="1400" dirty="0"/>
              <a:t>[</a:t>
            </a:r>
            <a:r>
              <a:rPr lang="es-MX" sz="1800" dirty="0"/>
              <a:t>1] G. </a:t>
            </a:r>
            <a:r>
              <a:rPr lang="es-MX" sz="1800" dirty="0" err="1"/>
              <a:t>Ananth</a:t>
            </a:r>
            <a:r>
              <a:rPr lang="es-MX" sz="1800" dirty="0"/>
              <a:t>, G. </a:t>
            </a:r>
            <a:r>
              <a:rPr lang="es-MX" sz="1800" dirty="0" err="1"/>
              <a:t>Anshul</a:t>
            </a:r>
            <a:r>
              <a:rPr lang="es-MX" sz="1800" dirty="0"/>
              <a:t>, K. George, and K. </a:t>
            </a:r>
            <a:r>
              <a:rPr lang="es-MX" sz="1800" dirty="0" err="1"/>
              <a:t>Vipin</a:t>
            </a:r>
            <a:r>
              <a:rPr lang="es-MX" sz="1800" dirty="0"/>
              <a:t>.</a:t>
            </a:r>
          </a:p>
          <a:p>
            <a:pPr marL="0" indent="0">
              <a:buNone/>
            </a:pPr>
            <a:r>
              <a:rPr lang="es-MX" sz="1800" dirty="0" err="1"/>
              <a:t>Introduction</a:t>
            </a:r>
            <a:r>
              <a:rPr lang="es-MX" sz="1800" dirty="0"/>
              <a:t> </a:t>
            </a:r>
            <a:r>
              <a:rPr lang="es-MX" sz="1800" dirty="0" err="1"/>
              <a:t>to</a:t>
            </a:r>
            <a:r>
              <a:rPr lang="es-MX" sz="1800" dirty="0"/>
              <a:t> </a:t>
            </a:r>
            <a:r>
              <a:rPr lang="es-MX" sz="1800" dirty="0" err="1"/>
              <a:t>parallel</a:t>
            </a:r>
            <a:r>
              <a:rPr lang="es-MX" sz="1800" dirty="0"/>
              <a:t> </a:t>
            </a:r>
            <a:r>
              <a:rPr lang="es-MX" sz="1800" dirty="0" err="1"/>
              <a:t>computing</a:t>
            </a:r>
            <a:r>
              <a:rPr lang="es-MX" sz="1800" dirty="0"/>
              <a:t>, 2003.</a:t>
            </a:r>
          </a:p>
          <a:p>
            <a:pPr marL="0" indent="0">
              <a:buNone/>
            </a:pPr>
            <a:endParaRPr lang="es-MX" sz="1800" dirty="0"/>
          </a:p>
          <a:p>
            <a:pPr marL="0" indent="0">
              <a:buNone/>
            </a:pPr>
            <a:r>
              <a:rPr lang="es-MX" sz="1800" dirty="0"/>
              <a:t>[2] P. Conway, N. </a:t>
            </a:r>
            <a:r>
              <a:rPr lang="es-MX" sz="1800" dirty="0" err="1"/>
              <a:t>Kalyanasundharam</a:t>
            </a:r>
            <a:r>
              <a:rPr lang="es-MX" sz="1800" dirty="0"/>
              <a:t>, G. </a:t>
            </a:r>
            <a:r>
              <a:rPr lang="es-MX" sz="1800" dirty="0" err="1"/>
              <a:t>Donley</a:t>
            </a:r>
            <a:r>
              <a:rPr lang="es-MX" sz="1800" dirty="0"/>
              <a:t>, K. </a:t>
            </a:r>
            <a:r>
              <a:rPr lang="es-MX" sz="1800" dirty="0" err="1"/>
              <a:t>Lepak</a:t>
            </a:r>
            <a:r>
              <a:rPr lang="es-MX" sz="1800" dirty="0"/>
              <a:t>, and</a:t>
            </a:r>
          </a:p>
          <a:p>
            <a:pPr marL="0" indent="0">
              <a:buNone/>
            </a:pPr>
            <a:r>
              <a:rPr lang="es-MX" sz="1800" dirty="0"/>
              <a:t>B. Hughes.</a:t>
            </a:r>
          </a:p>
          <a:p>
            <a:pPr marL="0" indent="0">
              <a:buNone/>
            </a:pPr>
            <a:r>
              <a:rPr lang="es-MX" sz="1800" dirty="0"/>
              <a:t>Cache </a:t>
            </a:r>
            <a:r>
              <a:rPr lang="es-MX" sz="1800" dirty="0" err="1"/>
              <a:t>hierarchy</a:t>
            </a:r>
            <a:r>
              <a:rPr lang="es-MX" sz="1800" dirty="0"/>
              <a:t> and </a:t>
            </a:r>
            <a:r>
              <a:rPr lang="es-MX" sz="1800" dirty="0" err="1"/>
              <a:t>memory</a:t>
            </a:r>
            <a:r>
              <a:rPr lang="es-MX" sz="1800" dirty="0"/>
              <a:t> </a:t>
            </a:r>
            <a:r>
              <a:rPr lang="es-MX" sz="1800" dirty="0" err="1"/>
              <a:t>subsystem</a:t>
            </a:r>
            <a:r>
              <a:rPr lang="es-MX" sz="1800" dirty="0"/>
              <a:t> of </a:t>
            </a:r>
            <a:r>
              <a:rPr lang="es-MX" sz="1800" dirty="0" err="1"/>
              <a:t>the</a:t>
            </a:r>
            <a:r>
              <a:rPr lang="es-MX" sz="1800" dirty="0"/>
              <a:t> AMD Opteron</a:t>
            </a:r>
          </a:p>
          <a:p>
            <a:pPr marL="0" indent="0">
              <a:buNone/>
            </a:pPr>
            <a:r>
              <a:rPr lang="es-MX" sz="1800" dirty="0" err="1"/>
              <a:t>processor</a:t>
            </a:r>
            <a:r>
              <a:rPr lang="es-MX" sz="1800" dirty="0"/>
              <a:t>.</a:t>
            </a:r>
          </a:p>
          <a:p>
            <a:pPr marL="0" indent="0">
              <a:buNone/>
            </a:pPr>
            <a:r>
              <a:rPr lang="es-MX" sz="1800" dirty="0"/>
              <a:t>Micro, IEEE, 30(2):16–29, 2010.</a:t>
            </a:r>
          </a:p>
          <a:p>
            <a:pPr marL="0" indent="0">
              <a:buNone/>
            </a:pPr>
            <a:endParaRPr lang="es-MX" sz="1800" dirty="0"/>
          </a:p>
          <a:p>
            <a:pPr marL="0" indent="0">
              <a:buNone/>
            </a:pPr>
            <a:r>
              <a:rPr lang="es-MX" sz="1800" dirty="0"/>
              <a:t>[3] J. </a:t>
            </a:r>
            <a:r>
              <a:rPr lang="es-MX" sz="1800" dirty="0" err="1"/>
              <a:t>Nickolls</a:t>
            </a:r>
            <a:r>
              <a:rPr lang="es-MX" sz="1800" dirty="0"/>
              <a:t> and W.J. </a:t>
            </a:r>
            <a:r>
              <a:rPr lang="es-MX" sz="1800" dirty="0" err="1"/>
              <a:t>Dally</a:t>
            </a:r>
            <a:r>
              <a:rPr lang="es-MX" sz="1800" dirty="0"/>
              <a:t>.</a:t>
            </a:r>
          </a:p>
          <a:p>
            <a:pPr marL="0" indent="0">
              <a:buNone/>
            </a:pPr>
            <a:r>
              <a:rPr lang="es-MX" sz="1800" dirty="0"/>
              <a:t>The GPU </a:t>
            </a:r>
            <a:r>
              <a:rPr lang="es-MX" sz="1800" dirty="0" err="1"/>
              <a:t>computing</a:t>
            </a:r>
            <a:r>
              <a:rPr lang="es-MX" sz="1800" dirty="0"/>
              <a:t> era.</a:t>
            </a:r>
          </a:p>
          <a:p>
            <a:pPr marL="0" indent="0">
              <a:buNone/>
            </a:pPr>
            <a:r>
              <a:rPr lang="es-MX" sz="1800" dirty="0"/>
              <a:t>Micro, IEEE, 30(2):56–69, 2010.</a:t>
            </a:r>
          </a:p>
          <a:p>
            <a:pPr marL="0" indent="0">
              <a:buNone/>
            </a:pPr>
            <a:endParaRPr lang="es-MX" sz="1800" dirty="0"/>
          </a:p>
          <a:p>
            <a:pPr marL="0" indent="0">
              <a:buNone/>
            </a:pPr>
            <a:r>
              <a:rPr lang="es-MX" sz="1800" dirty="0"/>
              <a:t>[4] B. </a:t>
            </a:r>
            <a:r>
              <a:rPr lang="es-MX" sz="1800" dirty="0" err="1"/>
              <a:t>Spiers</a:t>
            </a:r>
            <a:r>
              <a:rPr lang="es-MX" sz="1800" dirty="0"/>
              <a:t> and D. </a:t>
            </a:r>
            <a:r>
              <a:rPr lang="es-MX" sz="1800" dirty="0" err="1"/>
              <a:t>Wallez</a:t>
            </a:r>
            <a:r>
              <a:rPr lang="es-MX" sz="1800" dirty="0"/>
              <a:t>.</a:t>
            </a:r>
          </a:p>
          <a:p>
            <a:pPr marL="0" indent="0">
              <a:buNone/>
            </a:pPr>
            <a:r>
              <a:rPr lang="es-MX" sz="1800" dirty="0"/>
              <a:t>High-Performance Computing </a:t>
            </a:r>
            <a:r>
              <a:rPr lang="es-MX" sz="1800" dirty="0" err="1"/>
              <a:t>on</a:t>
            </a:r>
            <a:r>
              <a:rPr lang="es-MX" sz="1800" dirty="0"/>
              <a:t> Wall Street.</a:t>
            </a:r>
          </a:p>
          <a:p>
            <a:pPr marL="0" indent="0">
              <a:buNone/>
            </a:pPr>
            <a:r>
              <a:rPr lang="es-MX" sz="1800" dirty="0" err="1"/>
              <a:t>Computer</a:t>
            </a:r>
            <a:r>
              <a:rPr lang="es-MX" sz="1800" dirty="0"/>
              <a:t>, 43(12):53–59, 2010.</a:t>
            </a:r>
          </a:p>
        </p:txBody>
      </p:sp>
      <p:sp>
        <p:nvSpPr>
          <p:cNvPr id="4" name="Marcador de fecha 3">
            <a:extLst>
              <a:ext uri="{FF2B5EF4-FFF2-40B4-BE49-F238E27FC236}">
                <a16:creationId xmlns:a16="http://schemas.microsoft.com/office/drawing/2014/main" id="{BE48B88C-06DF-40DD-94BC-035310B6D162}"/>
              </a:ext>
            </a:extLst>
          </p:cNvPr>
          <p:cNvSpPr>
            <a:spLocks noGrp="1"/>
          </p:cNvSpPr>
          <p:nvPr>
            <p:ph type="dt" sz="half" idx="10"/>
          </p:nvPr>
        </p:nvSpPr>
        <p:spPr/>
        <p:txBody>
          <a:bodyPr/>
          <a:lstStyle/>
          <a:p>
            <a:pPr rtl="0"/>
            <a:r>
              <a:rPr lang="es-ES" noProof="0" dirty="0"/>
              <a:t>10/01/2021</a:t>
            </a:r>
          </a:p>
        </p:txBody>
      </p:sp>
      <p:sp>
        <p:nvSpPr>
          <p:cNvPr id="6" name="Marcador de número de diapositiva 5">
            <a:extLst>
              <a:ext uri="{FF2B5EF4-FFF2-40B4-BE49-F238E27FC236}">
                <a16:creationId xmlns:a16="http://schemas.microsoft.com/office/drawing/2014/main" id="{727C12D9-9400-478E-8880-1E1FB669488D}"/>
              </a:ext>
            </a:extLst>
          </p:cNvPr>
          <p:cNvSpPr>
            <a:spLocks noGrp="1"/>
          </p:cNvSpPr>
          <p:nvPr>
            <p:ph type="sldNum" sz="quarter" idx="12"/>
          </p:nvPr>
        </p:nvSpPr>
        <p:spPr/>
        <p:txBody>
          <a:bodyPr/>
          <a:lstStyle/>
          <a:p>
            <a:pPr rtl="0"/>
            <a:fld id="{D8DA9DAA-006C-4F4B-980E-E3DF019B24E2}" type="slidenum">
              <a:rPr lang="es-ES" noProof="0" smtClean="0"/>
              <a:pPr rtl="0"/>
              <a:t>31</a:t>
            </a:fld>
            <a:endParaRPr lang="es-ES" noProof="0"/>
          </a:p>
        </p:txBody>
      </p:sp>
    </p:spTree>
    <p:extLst>
      <p:ext uri="{BB962C8B-B14F-4D97-AF65-F5344CB8AC3E}">
        <p14:creationId xmlns:p14="http://schemas.microsoft.com/office/powerpoint/2010/main" val="185464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CF865C76-7A76-453A-AAC9-C35498F4B150}"/>
              </a:ext>
            </a:extLst>
          </p:cNvPr>
          <p:cNvSpPr>
            <a:spLocks noGrp="1"/>
          </p:cNvSpPr>
          <p:nvPr>
            <p:ph type="ftr" sz="quarter" idx="11"/>
          </p:nvPr>
        </p:nvSpPr>
        <p:spPr/>
        <p:txBody>
          <a:bodyPr/>
          <a:lstStyle/>
          <a:p>
            <a:pPr rtl="0"/>
            <a:r>
              <a:rPr lang="es-ES" dirty="0"/>
              <a:t>PROCESAMIENTO PARALELO</a:t>
            </a:r>
            <a:endParaRPr lang="es-ES" noProof="0" dirty="0"/>
          </a:p>
        </p:txBody>
      </p:sp>
      <p:sp>
        <p:nvSpPr>
          <p:cNvPr id="5" name="Marcador de número de diapositiva 4">
            <a:extLst>
              <a:ext uri="{FF2B5EF4-FFF2-40B4-BE49-F238E27FC236}">
                <a16:creationId xmlns:a16="http://schemas.microsoft.com/office/drawing/2014/main" id="{4CD5EA57-89CF-4E2C-8465-6B177C0FD669}"/>
              </a:ext>
            </a:extLst>
          </p:cNvPr>
          <p:cNvSpPr>
            <a:spLocks noGrp="1"/>
          </p:cNvSpPr>
          <p:nvPr>
            <p:ph type="sldNum" sz="quarter" idx="12"/>
          </p:nvPr>
        </p:nvSpPr>
        <p:spPr/>
        <p:txBody>
          <a:bodyPr/>
          <a:lstStyle/>
          <a:p>
            <a:pPr rtl="0"/>
            <a:fld id="{D8DA9DAA-006C-4F4B-980E-E3DF019B24E2}" type="slidenum">
              <a:rPr lang="es-ES" noProof="0" smtClean="0"/>
              <a:pPr rtl="0"/>
              <a:t>4</a:t>
            </a:fld>
            <a:endParaRPr lang="es-ES" noProof="0"/>
          </a:p>
        </p:txBody>
      </p:sp>
      <p:pic>
        <p:nvPicPr>
          <p:cNvPr id="8" name="Marcador de posición de imagen 7">
            <a:extLst>
              <a:ext uri="{FF2B5EF4-FFF2-40B4-BE49-F238E27FC236}">
                <a16:creationId xmlns:a16="http://schemas.microsoft.com/office/drawing/2014/main" id="{ED91AD04-1DE6-4A84-B5D9-CDBE8FFFCC01}"/>
              </a:ext>
            </a:extLst>
          </p:cNvPr>
          <p:cNvPicPr>
            <a:picLocks noGrp="1" noChangeAspect="1"/>
          </p:cNvPicPr>
          <p:nvPr>
            <p:ph type="pic" sz="quarter" idx="13"/>
          </p:nvPr>
        </p:nvPicPr>
        <p:blipFill rotWithShape="1">
          <a:blip r:embed="rId2"/>
          <a:srcRect l="31994" t="15070" r="46358" b="53194"/>
          <a:stretch/>
        </p:blipFill>
        <p:spPr>
          <a:xfrm>
            <a:off x="423989" y="1497496"/>
            <a:ext cx="4261015" cy="3511826"/>
          </a:xfrm>
        </p:spPr>
      </p:pic>
      <p:sp>
        <p:nvSpPr>
          <p:cNvPr id="9" name="CuadroTexto 8">
            <a:extLst>
              <a:ext uri="{FF2B5EF4-FFF2-40B4-BE49-F238E27FC236}">
                <a16:creationId xmlns:a16="http://schemas.microsoft.com/office/drawing/2014/main" id="{09F8A4D5-A600-4384-BE9C-9AE15E67904F}"/>
              </a:ext>
            </a:extLst>
          </p:cNvPr>
          <p:cNvSpPr txBox="1"/>
          <p:nvPr/>
        </p:nvSpPr>
        <p:spPr>
          <a:xfrm>
            <a:off x="5923720" y="197346"/>
            <a:ext cx="4823791" cy="6463308"/>
          </a:xfrm>
          <a:prstGeom prst="rect">
            <a:avLst/>
          </a:prstGeom>
          <a:noFill/>
        </p:spPr>
        <p:txBody>
          <a:bodyPr wrap="square" rtlCol="0">
            <a:spAutoFit/>
          </a:bodyPr>
          <a:lstStyle/>
          <a:p>
            <a:r>
              <a:rPr lang="es-ES" dirty="0"/>
              <a:t>Cuatro componentes principales </a:t>
            </a:r>
          </a:p>
          <a:p>
            <a:r>
              <a:rPr lang="es-ES" dirty="0"/>
              <a:t>• memoria</a:t>
            </a:r>
          </a:p>
          <a:p>
            <a:r>
              <a:rPr lang="es-ES" dirty="0"/>
              <a:t> • Unidad de Control </a:t>
            </a:r>
          </a:p>
          <a:p>
            <a:r>
              <a:rPr lang="es-ES" dirty="0"/>
              <a:t>• Unidad aritmética </a:t>
            </a:r>
          </a:p>
          <a:p>
            <a:r>
              <a:rPr lang="es-ES" dirty="0"/>
              <a:t>• Entrada/Salida </a:t>
            </a:r>
          </a:p>
          <a:p>
            <a:r>
              <a:rPr lang="es-ES" dirty="0"/>
              <a:t>• I/O: memoria de acceso aleatorio para almacenar datos e instrucciones </a:t>
            </a:r>
          </a:p>
          <a:p>
            <a:r>
              <a:rPr lang="es-ES" dirty="0"/>
              <a:t>• La unidad de control trae instrucciones y datos de la memoria, decodifica las instrucciones y secuencialmente coordina las operaciones para llevar a cabo la tarea programada </a:t>
            </a:r>
          </a:p>
          <a:p>
            <a:r>
              <a:rPr lang="es-ES" dirty="0"/>
              <a:t>• La Unidad aritmética realiza las operaciones aritméticas básicas </a:t>
            </a:r>
          </a:p>
          <a:p>
            <a:r>
              <a:rPr lang="es-ES" dirty="0"/>
              <a:t>• La entrada/salida es la interfaz con el humano </a:t>
            </a:r>
          </a:p>
          <a:p>
            <a:r>
              <a:rPr lang="es-MX" dirty="0"/>
              <a:t>• Hardware </a:t>
            </a:r>
          </a:p>
          <a:p>
            <a:r>
              <a:rPr lang="es-MX" dirty="0"/>
              <a:t>• Múltiples procesadores </a:t>
            </a:r>
          </a:p>
          <a:p>
            <a:r>
              <a:rPr lang="es-MX" dirty="0"/>
              <a:t>• Múltiples memorias </a:t>
            </a:r>
          </a:p>
          <a:p>
            <a:r>
              <a:rPr lang="es-MX" dirty="0"/>
              <a:t>• Interconexión </a:t>
            </a:r>
          </a:p>
          <a:p>
            <a:r>
              <a:rPr lang="es-MX" dirty="0"/>
              <a:t>• Software del sistema </a:t>
            </a:r>
          </a:p>
          <a:p>
            <a:r>
              <a:rPr lang="es-MX" dirty="0"/>
              <a:t>• Sistema operativo paralelo </a:t>
            </a:r>
          </a:p>
          <a:p>
            <a:r>
              <a:rPr lang="es-MX" dirty="0"/>
              <a:t>• Herramientas • Aplicaciones </a:t>
            </a:r>
          </a:p>
        </p:txBody>
      </p:sp>
    </p:spTree>
    <p:extLst>
      <p:ext uri="{BB962C8B-B14F-4D97-AF65-F5344CB8AC3E}">
        <p14:creationId xmlns:p14="http://schemas.microsoft.com/office/powerpoint/2010/main" val="1784072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B5E10-3239-4D88-8173-6AA1F8620F2A}"/>
              </a:ext>
            </a:extLst>
          </p:cNvPr>
          <p:cNvSpPr>
            <a:spLocks noGrp="1"/>
          </p:cNvSpPr>
          <p:nvPr>
            <p:ph type="title"/>
          </p:nvPr>
        </p:nvSpPr>
        <p:spPr/>
        <p:txBody>
          <a:bodyPr>
            <a:normAutofit/>
          </a:bodyPr>
          <a:lstStyle/>
          <a:p>
            <a:r>
              <a:rPr lang="es-MX" dirty="0"/>
              <a:t>Taxonomía de Flynn (1966)</a:t>
            </a:r>
          </a:p>
        </p:txBody>
      </p:sp>
      <p:sp>
        <p:nvSpPr>
          <p:cNvPr id="3" name="Marcador de contenido 2">
            <a:extLst>
              <a:ext uri="{FF2B5EF4-FFF2-40B4-BE49-F238E27FC236}">
                <a16:creationId xmlns:a16="http://schemas.microsoft.com/office/drawing/2014/main" id="{8EDA3871-DEAB-4E46-AD0B-5C7EA2A36681}"/>
              </a:ext>
            </a:extLst>
          </p:cNvPr>
          <p:cNvSpPr>
            <a:spLocks noGrp="1"/>
          </p:cNvSpPr>
          <p:nvPr>
            <p:ph idx="1"/>
          </p:nvPr>
        </p:nvSpPr>
        <p:spPr>
          <a:xfrm>
            <a:off x="576072" y="1825625"/>
            <a:ext cx="6301806" cy="4351338"/>
          </a:xfrm>
        </p:spPr>
        <p:txBody>
          <a:bodyPr>
            <a:normAutofit fontScale="92500" lnSpcReduction="20000"/>
          </a:bodyPr>
          <a:lstStyle/>
          <a:p>
            <a:r>
              <a:rPr lang="es-ES" sz="1600" dirty="0"/>
              <a:t>• Se separan las instrucciones y los datos en dos dimensiones</a:t>
            </a:r>
          </a:p>
          <a:p>
            <a:r>
              <a:rPr lang="es-ES" sz="1600" dirty="0"/>
              <a:t>• Pueden ser simples o múltiples</a:t>
            </a:r>
          </a:p>
          <a:p>
            <a:r>
              <a:rPr lang="es-ES" sz="1600" dirty="0"/>
              <a:t>• SISD: Single </a:t>
            </a:r>
            <a:r>
              <a:rPr lang="es-ES" sz="1600" dirty="0" err="1"/>
              <a:t>Instruction</a:t>
            </a:r>
            <a:r>
              <a:rPr lang="es-ES" sz="1600" dirty="0"/>
              <a:t>, Single Data</a:t>
            </a:r>
          </a:p>
          <a:p>
            <a:r>
              <a:rPr lang="es-ES" sz="1600" dirty="0"/>
              <a:t>• SIMD: Single </a:t>
            </a:r>
            <a:r>
              <a:rPr lang="es-ES" sz="1600" dirty="0" err="1"/>
              <a:t>Instruction</a:t>
            </a:r>
            <a:r>
              <a:rPr lang="es-ES" sz="1600" dirty="0"/>
              <a:t>, </a:t>
            </a:r>
            <a:r>
              <a:rPr lang="es-ES" sz="1600" dirty="0" err="1"/>
              <a:t>Multiple</a:t>
            </a:r>
            <a:r>
              <a:rPr lang="es-ES" sz="1600" dirty="0"/>
              <a:t> Data</a:t>
            </a:r>
          </a:p>
          <a:p>
            <a:r>
              <a:rPr lang="es-ES" sz="1600" dirty="0"/>
              <a:t>• MISD: </a:t>
            </a:r>
            <a:r>
              <a:rPr lang="es-ES" sz="1600" dirty="0" err="1"/>
              <a:t>Multiple</a:t>
            </a:r>
            <a:r>
              <a:rPr lang="es-ES" sz="1600" dirty="0"/>
              <a:t> </a:t>
            </a:r>
            <a:r>
              <a:rPr lang="es-ES" sz="1600" dirty="0" err="1"/>
              <a:t>Instruction</a:t>
            </a:r>
            <a:r>
              <a:rPr lang="es-ES" sz="1600" dirty="0"/>
              <a:t>, Single Data</a:t>
            </a:r>
          </a:p>
          <a:p>
            <a:r>
              <a:rPr lang="es-ES" sz="1600" dirty="0"/>
              <a:t>• MIMD: </a:t>
            </a:r>
            <a:r>
              <a:rPr lang="es-ES" sz="1600" dirty="0" err="1"/>
              <a:t>Multiple</a:t>
            </a:r>
            <a:r>
              <a:rPr lang="es-ES" sz="1600" dirty="0"/>
              <a:t> </a:t>
            </a:r>
            <a:r>
              <a:rPr lang="es-ES" sz="1600" dirty="0" err="1"/>
              <a:t>Instruction</a:t>
            </a:r>
            <a:r>
              <a:rPr lang="es-ES" sz="1600" dirty="0"/>
              <a:t>, </a:t>
            </a:r>
            <a:r>
              <a:rPr lang="es-ES" sz="1600" dirty="0" err="1"/>
              <a:t>Multiple</a:t>
            </a:r>
            <a:r>
              <a:rPr lang="es-ES" sz="1600" dirty="0"/>
              <a:t> Data</a:t>
            </a:r>
          </a:p>
          <a:p>
            <a:r>
              <a:rPr lang="es-ES" sz="1600" dirty="0"/>
              <a:t>• Una computadora serie (no hay paralelismo)</a:t>
            </a:r>
          </a:p>
          <a:p>
            <a:r>
              <a:rPr lang="es-ES" sz="1600" dirty="0"/>
              <a:t>• Instrucción simple: solo una instrucción ejecutada por el CPU</a:t>
            </a:r>
          </a:p>
          <a:p>
            <a:r>
              <a:rPr lang="es-ES" sz="1600" dirty="0"/>
              <a:t>durante cualquier ciclo del reloj</a:t>
            </a:r>
          </a:p>
          <a:p>
            <a:r>
              <a:rPr lang="es-ES" sz="1600" dirty="0"/>
              <a:t>• Datos simples: solo una secuencia de datos es usada como</a:t>
            </a:r>
          </a:p>
          <a:p>
            <a:r>
              <a:rPr lang="es-ES" sz="1600" dirty="0"/>
              <a:t>entrada durante cualquier ciclo de reloj</a:t>
            </a:r>
          </a:p>
          <a:p>
            <a:r>
              <a:rPr lang="es-ES" sz="1600" dirty="0"/>
              <a:t>• Ejecución determinística</a:t>
            </a:r>
          </a:p>
          <a:p>
            <a:r>
              <a:rPr lang="es-ES" sz="1600" dirty="0"/>
              <a:t>• El modelo más antiguo de la computación</a:t>
            </a:r>
          </a:p>
          <a:p>
            <a:r>
              <a:rPr lang="es-ES" sz="1600" dirty="0"/>
              <a:t>• Ejemplos: los primeros mainframes, la mayoría de los móviles,</a:t>
            </a:r>
          </a:p>
          <a:p>
            <a:r>
              <a:rPr lang="es-ES" sz="1600" dirty="0"/>
              <a:t>las primeras PC's</a:t>
            </a:r>
            <a:endParaRPr lang="es-MX" sz="1600" dirty="0"/>
          </a:p>
        </p:txBody>
      </p:sp>
      <p:sp>
        <p:nvSpPr>
          <p:cNvPr id="6" name="Marcador de número de diapositiva 5">
            <a:extLst>
              <a:ext uri="{FF2B5EF4-FFF2-40B4-BE49-F238E27FC236}">
                <a16:creationId xmlns:a16="http://schemas.microsoft.com/office/drawing/2014/main" id="{0A195C27-46C6-4493-A448-B89879B93609}"/>
              </a:ext>
            </a:extLst>
          </p:cNvPr>
          <p:cNvSpPr>
            <a:spLocks noGrp="1"/>
          </p:cNvSpPr>
          <p:nvPr>
            <p:ph type="sldNum" sz="quarter" idx="12"/>
          </p:nvPr>
        </p:nvSpPr>
        <p:spPr/>
        <p:txBody>
          <a:bodyPr/>
          <a:lstStyle/>
          <a:p>
            <a:pPr rtl="0"/>
            <a:fld id="{D8DA9DAA-006C-4F4B-980E-E3DF019B24E2}" type="slidenum">
              <a:rPr lang="es-ES" noProof="0" smtClean="0"/>
              <a:pPr rtl="0"/>
              <a:t>5</a:t>
            </a:fld>
            <a:endParaRPr lang="es-ES" noProof="0"/>
          </a:p>
        </p:txBody>
      </p:sp>
      <p:pic>
        <p:nvPicPr>
          <p:cNvPr id="8" name="Imagen 7">
            <a:extLst>
              <a:ext uri="{FF2B5EF4-FFF2-40B4-BE49-F238E27FC236}">
                <a16:creationId xmlns:a16="http://schemas.microsoft.com/office/drawing/2014/main" id="{776229AE-826D-4597-95A0-226F006633E3}"/>
              </a:ext>
            </a:extLst>
          </p:cNvPr>
          <p:cNvPicPr>
            <a:picLocks noChangeAspect="1"/>
          </p:cNvPicPr>
          <p:nvPr/>
        </p:nvPicPr>
        <p:blipFill rotWithShape="1">
          <a:blip r:embed="rId2"/>
          <a:srcRect l="36087" t="31875" r="51087" b="50000"/>
          <a:stretch/>
        </p:blipFill>
        <p:spPr>
          <a:xfrm>
            <a:off x="7262191" y="2011156"/>
            <a:ext cx="4207374" cy="3342723"/>
          </a:xfrm>
          <a:prstGeom prst="rect">
            <a:avLst/>
          </a:prstGeom>
        </p:spPr>
      </p:pic>
    </p:spTree>
    <p:extLst>
      <p:ext uri="{BB962C8B-B14F-4D97-AF65-F5344CB8AC3E}">
        <p14:creationId xmlns:p14="http://schemas.microsoft.com/office/powerpoint/2010/main" val="3413262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ABDC4D-4E9E-4E3E-B511-929981811581}"/>
              </a:ext>
            </a:extLst>
          </p:cNvPr>
          <p:cNvSpPr>
            <a:spLocks noGrp="1"/>
          </p:cNvSpPr>
          <p:nvPr>
            <p:ph idx="1"/>
          </p:nvPr>
        </p:nvSpPr>
        <p:spPr>
          <a:xfrm>
            <a:off x="271272" y="384314"/>
            <a:ext cx="6447580" cy="3657600"/>
          </a:xfrm>
        </p:spPr>
        <p:txBody>
          <a:bodyPr>
            <a:normAutofit/>
          </a:bodyPr>
          <a:lstStyle/>
          <a:p>
            <a:r>
              <a:rPr lang="es-ES" sz="1400" dirty="0"/>
              <a:t>• Un tipo de computadora paralela</a:t>
            </a:r>
          </a:p>
          <a:p>
            <a:r>
              <a:rPr lang="es-ES" sz="1400" dirty="0"/>
              <a:t>• Instrucción simple: solo una instrucción ejecutada por el CPU</a:t>
            </a:r>
          </a:p>
          <a:p>
            <a:r>
              <a:rPr lang="es-ES" sz="1400" dirty="0"/>
              <a:t>durante cualquier ciclo del reloj</a:t>
            </a:r>
          </a:p>
          <a:p>
            <a:r>
              <a:rPr lang="es-ES" sz="1400" dirty="0"/>
              <a:t>• Datos múltiples: cada unidad de procesamiento puede operar</a:t>
            </a:r>
          </a:p>
          <a:p>
            <a:r>
              <a:rPr lang="es-ES" sz="1400" dirty="0"/>
              <a:t>sobre un conjunto de datos diferente</a:t>
            </a:r>
          </a:p>
          <a:p>
            <a:r>
              <a:rPr lang="es-ES" sz="1400" dirty="0"/>
              <a:t>• Se adapta muy bien en problemas con un alto grado de</a:t>
            </a:r>
          </a:p>
          <a:p>
            <a:r>
              <a:rPr lang="es-ES" sz="1400" dirty="0"/>
              <a:t>regularidad, tales como gráficos/imágenes</a:t>
            </a:r>
          </a:p>
          <a:p>
            <a:r>
              <a:rPr lang="es-ES" sz="1400" dirty="0"/>
              <a:t>• Ejecución sincrónica y determinística</a:t>
            </a:r>
          </a:p>
          <a:p>
            <a:r>
              <a:rPr lang="es-ES" sz="1400" dirty="0"/>
              <a:t>• Dos variantes: arreglo de procesadores o unidades vectoriales</a:t>
            </a:r>
          </a:p>
          <a:p>
            <a:r>
              <a:rPr lang="es-ES" sz="1400" dirty="0"/>
              <a:t>• Las unidades de procesamiento de gráficos (</a:t>
            </a:r>
            <a:r>
              <a:rPr lang="es-ES" sz="1400" dirty="0" err="1"/>
              <a:t>GPUs</a:t>
            </a:r>
            <a:r>
              <a:rPr lang="es-ES" sz="1400" dirty="0"/>
              <a:t>) emplean</a:t>
            </a:r>
          </a:p>
          <a:p>
            <a:r>
              <a:rPr lang="es-ES" sz="1400" dirty="0"/>
              <a:t>unidades de procesamiento SIMD</a:t>
            </a:r>
            <a:endParaRPr lang="es-MX" sz="1400" dirty="0"/>
          </a:p>
        </p:txBody>
      </p:sp>
      <p:sp>
        <p:nvSpPr>
          <p:cNvPr id="6" name="Marcador de número de diapositiva 5">
            <a:extLst>
              <a:ext uri="{FF2B5EF4-FFF2-40B4-BE49-F238E27FC236}">
                <a16:creationId xmlns:a16="http://schemas.microsoft.com/office/drawing/2014/main" id="{E6124EA2-2856-4A51-87BB-FED10E468559}"/>
              </a:ext>
            </a:extLst>
          </p:cNvPr>
          <p:cNvSpPr>
            <a:spLocks noGrp="1"/>
          </p:cNvSpPr>
          <p:nvPr>
            <p:ph type="sldNum" sz="quarter" idx="12"/>
          </p:nvPr>
        </p:nvSpPr>
        <p:spPr/>
        <p:txBody>
          <a:bodyPr/>
          <a:lstStyle/>
          <a:p>
            <a:pPr rtl="0"/>
            <a:fld id="{D8DA9DAA-006C-4F4B-980E-E3DF019B24E2}" type="slidenum">
              <a:rPr lang="es-ES" noProof="0" smtClean="0"/>
              <a:pPr rtl="0"/>
              <a:t>6</a:t>
            </a:fld>
            <a:endParaRPr lang="es-ES" noProof="0"/>
          </a:p>
        </p:txBody>
      </p:sp>
      <p:pic>
        <p:nvPicPr>
          <p:cNvPr id="8" name="Imagen 7">
            <a:extLst>
              <a:ext uri="{FF2B5EF4-FFF2-40B4-BE49-F238E27FC236}">
                <a16:creationId xmlns:a16="http://schemas.microsoft.com/office/drawing/2014/main" id="{FA90D7FD-A8EB-4F92-B195-629B098F852E}"/>
              </a:ext>
            </a:extLst>
          </p:cNvPr>
          <p:cNvPicPr>
            <a:picLocks noChangeAspect="1"/>
          </p:cNvPicPr>
          <p:nvPr/>
        </p:nvPicPr>
        <p:blipFill rotWithShape="1">
          <a:blip r:embed="rId2"/>
          <a:srcRect l="36956" t="37675" r="44131" b="43185"/>
          <a:stretch/>
        </p:blipFill>
        <p:spPr>
          <a:xfrm>
            <a:off x="861390" y="3984212"/>
            <a:ext cx="4145925" cy="2358887"/>
          </a:xfrm>
          <a:prstGeom prst="rect">
            <a:avLst/>
          </a:prstGeom>
        </p:spPr>
      </p:pic>
      <p:sp>
        <p:nvSpPr>
          <p:cNvPr id="9" name="CuadroTexto 8">
            <a:extLst>
              <a:ext uri="{FF2B5EF4-FFF2-40B4-BE49-F238E27FC236}">
                <a16:creationId xmlns:a16="http://schemas.microsoft.com/office/drawing/2014/main" id="{247F5B9B-90BD-459A-B191-830DA27D6E2D}"/>
              </a:ext>
            </a:extLst>
          </p:cNvPr>
          <p:cNvSpPr txBox="1"/>
          <p:nvPr/>
        </p:nvSpPr>
        <p:spPr>
          <a:xfrm>
            <a:off x="6520070" y="251791"/>
            <a:ext cx="4943060" cy="3539430"/>
          </a:xfrm>
          <a:prstGeom prst="rect">
            <a:avLst/>
          </a:prstGeom>
          <a:noFill/>
        </p:spPr>
        <p:txBody>
          <a:bodyPr wrap="square" rtlCol="0">
            <a:spAutoFit/>
          </a:bodyPr>
          <a:lstStyle/>
          <a:p>
            <a:r>
              <a:rPr lang="es-ES" sz="1400" dirty="0">
                <a:solidFill>
                  <a:schemeClr val="bg1"/>
                </a:solidFill>
              </a:rPr>
              <a:t>• Una secuencia de datos única es provista a unidades de</a:t>
            </a:r>
          </a:p>
          <a:p>
            <a:r>
              <a:rPr lang="es-ES" sz="1400" dirty="0">
                <a:solidFill>
                  <a:schemeClr val="bg1"/>
                </a:solidFill>
              </a:rPr>
              <a:t>procesamiento múltiples</a:t>
            </a:r>
          </a:p>
          <a:p>
            <a:r>
              <a:rPr lang="es-ES" sz="1400" dirty="0">
                <a:solidFill>
                  <a:schemeClr val="bg1"/>
                </a:solidFill>
              </a:rPr>
              <a:t>• Cada unidad de procesamiento opera sobre los datos de</a:t>
            </a:r>
          </a:p>
          <a:p>
            <a:r>
              <a:rPr lang="es-ES" sz="1400" dirty="0">
                <a:solidFill>
                  <a:schemeClr val="bg1"/>
                </a:solidFill>
              </a:rPr>
              <a:t>manera independiente (contadores de programa</a:t>
            </a:r>
          </a:p>
          <a:p>
            <a:r>
              <a:rPr lang="es-ES" sz="1400" dirty="0">
                <a:solidFill>
                  <a:schemeClr val="bg1"/>
                </a:solidFill>
              </a:rPr>
              <a:t>independientes)</a:t>
            </a:r>
          </a:p>
          <a:p>
            <a:r>
              <a:rPr lang="es-ES" sz="1400" dirty="0">
                <a:solidFill>
                  <a:schemeClr val="bg1"/>
                </a:solidFill>
              </a:rPr>
              <a:t>• Pocos ejemplos prácticos de este modelo de computadora</a:t>
            </a:r>
          </a:p>
          <a:p>
            <a:r>
              <a:rPr lang="es-ES" sz="1400" dirty="0">
                <a:solidFill>
                  <a:schemeClr val="bg1"/>
                </a:solidFill>
              </a:rPr>
              <a:t>paralela</a:t>
            </a:r>
          </a:p>
          <a:p>
            <a:r>
              <a:rPr lang="es-ES" sz="1400" dirty="0">
                <a:solidFill>
                  <a:schemeClr val="bg1"/>
                </a:solidFill>
              </a:rPr>
              <a:t>• Algunos usos posibles pueden ser:</a:t>
            </a:r>
          </a:p>
          <a:p>
            <a:r>
              <a:rPr lang="es-ES" sz="1400" dirty="0">
                <a:solidFill>
                  <a:schemeClr val="bg1"/>
                </a:solidFill>
              </a:rPr>
              <a:t>• Múltiples filtros de frecuencia operado sombre una misma señal</a:t>
            </a:r>
          </a:p>
          <a:p>
            <a:r>
              <a:rPr lang="es-ES" sz="1400" dirty="0">
                <a:solidFill>
                  <a:schemeClr val="bg1"/>
                </a:solidFill>
              </a:rPr>
              <a:t>• Múltiples algoritmos de criptografía operado sobre un mensaje</a:t>
            </a:r>
          </a:p>
          <a:p>
            <a:r>
              <a:rPr lang="es-ES" sz="1400" dirty="0">
                <a:solidFill>
                  <a:schemeClr val="bg1"/>
                </a:solidFill>
              </a:rPr>
              <a:t>codificado</a:t>
            </a:r>
            <a:endParaRPr lang="es-MX" sz="1400" dirty="0">
              <a:solidFill>
                <a:schemeClr val="bg1"/>
              </a:solidFill>
            </a:endParaRPr>
          </a:p>
        </p:txBody>
      </p:sp>
      <p:pic>
        <p:nvPicPr>
          <p:cNvPr id="11" name="Imagen 10">
            <a:extLst>
              <a:ext uri="{FF2B5EF4-FFF2-40B4-BE49-F238E27FC236}">
                <a16:creationId xmlns:a16="http://schemas.microsoft.com/office/drawing/2014/main" id="{55BEA645-2A32-4BAB-B52F-DE7183EE8D06}"/>
              </a:ext>
            </a:extLst>
          </p:cNvPr>
          <p:cNvPicPr>
            <a:picLocks noChangeAspect="1"/>
          </p:cNvPicPr>
          <p:nvPr/>
        </p:nvPicPr>
        <p:blipFill rotWithShape="1">
          <a:blip r:embed="rId3"/>
          <a:srcRect l="37608" t="44249" r="44892" b="39125"/>
          <a:stretch/>
        </p:blipFill>
        <p:spPr>
          <a:xfrm>
            <a:off x="6882967" y="3894342"/>
            <a:ext cx="4416048" cy="2358887"/>
          </a:xfrm>
          <a:prstGeom prst="rect">
            <a:avLst/>
          </a:prstGeom>
        </p:spPr>
      </p:pic>
    </p:spTree>
    <p:extLst>
      <p:ext uri="{BB962C8B-B14F-4D97-AF65-F5344CB8AC3E}">
        <p14:creationId xmlns:p14="http://schemas.microsoft.com/office/powerpoint/2010/main" val="3410126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11CCAD8-C87C-4097-BD2F-702DAB72EE90}"/>
              </a:ext>
            </a:extLst>
          </p:cNvPr>
          <p:cNvSpPr>
            <a:spLocks noGrp="1"/>
          </p:cNvSpPr>
          <p:nvPr>
            <p:ph idx="1"/>
          </p:nvPr>
        </p:nvSpPr>
        <p:spPr>
          <a:xfrm>
            <a:off x="350786" y="1017244"/>
            <a:ext cx="5519928" cy="4351338"/>
          </a:xfrm>
        </p:spPr>
        <p:txBody>
          <a:bodyPr>
            <a:normAutofit fontScale="92500"/>
          </a:bodyPr>
          <a:lstStyle/>
          <a:p>
            <a:r>
              <a:rPr lang="es-ES" sz="1600" dirty="0"/>
              <a:t>• Actualmente es el tipo de computadora paralela más usado.</a:t>
            </a:r>
          </a:p>
          <a:p>
            <a:r>
              <a:rPr lang="es-ES" sz="1600" dirty="0"/>
              <a:t>La mayoría de las computadoras caen aquí</a:t>
            </a:r>
          </a:p>
          <a:p>
            <a:r>
              <a:rPr lang="es-ES" sz="1600" dirty="0"/>
              <a:t>• Instrucciones múltiples: cada procesador puede estar</a:t>
            </a:r>
          </a:p>
          <a:p>
            <a:r>
              <a:rPr lang="es-ES" sz="1600" dirty="0"/>
              <a:t>ejecutando una secuencia de instrucciones diferentes</a:t>
            </a:r>
          </a:p>
          <a:p>
            <a:r>
              <a:rPr lang="es-ES" sz="1600" dirty="0"/>
              <a:t>• Datos múltiples: cada unidad de procesamiento puede operar</a:t>
            </a:r>
          </a:p>
          <a:p>
            <a:r>
              <a:rPr lang="es-ES" sz="1600" dirty="0"/>
              <a:t>sobre un computo de datos diferente</a:t>
            </a:r>
          </a:p>
          <a:p>
            <a:r>
              <a:rPr lang="es-ES" sz="1600" dirty="0"/>
              <a:t>• La ejecución puede ser sincrónica o asincrónica, determinística o no-determinística</a:t>
            </a:r>
          </a:p>
          <a:p>
            <a:r>
              <a:rPr lang="es-ES" sz="1600" dirty="0"/>
              <a:t>• Ejemplos: la mayoría de las supercomputadoras actuales, </a:t>
            </a:r>
            <a:r>
              <a:rPr lang="es-ES" sz="1600" dirty="0" err="1"/>
              <a:t>clusters</a:t>
            </a:r>
            <a:r>
              <a:rPr lang="es-ES" sz="1600" dirty="0"/>
              <a:t> y </a:t>
            </a:r>
            <a:r>
              <a:rPr lang="es-ES" sz="1600" dirty="0" err="1"/>
              <a:t>grids</a:t>
            </a:r>
            <a:r>
              <a:rPr lang="es-ES" sz="1600" dirty="0"/>
              <a:t>, </a:t>
            </a:r>
            <a:r>
              <a:rPr lang="es-ES" sz="1600" dirty="0" err="1"/>
              <a:t>multi-core</a:t>
            </a:r>
            <a:r>
              <a:rPr lang="es-ES" sz="1600" dirty="0"/>
              <a:t> PC's</a:t>
            </a:r>
          </a:p>
          <a:p>
            <a:r>
              <a:rPr lang="es-ES" sz="1600" dirty="0"/>
              <a:t>• Nota: muchas arquitecturas MIMD pueden contener</a:t>
            </a:r>
          </a:p>
          <a:p>
            <a:r>
              <a:rPr lang="es-ES" sz="1600" dirty="0"/>
              <a:t>componentes internos que ejecuten SIMD</a:t>
            </a:r>
            <a:endParaRPr lang="es-MX" sz="1600" dirty="0"/>
          </a:p>
        </p:txBody>
      </p:sp>
      <p:sp>
        <p:nvSpPr>
          <p:cNvPr id="6" name="Marcador de número de diapositiva 5">
            <a:extLst>
              <a:ext uri="{FF2B5EF4-FFF2-40B4-BE49-F238E27FC236}">
                <a16:creationId xmlns:a16="http://schemas.microsoft.com/office/drawing/2014/main" id="{54F7BD52-59B9-4BE0-8395-F6DA4833E7E5}"/>
              </a:ext>
            </a:extLst>
          </p:cNvPr>
          <p:cNvSpPr>
            <a:spLocks noGrp="1"/>
          </p:cNvSpPr>
          <p:nvPr>
            <p:ph type="sldNum" sz="quarter" idx="12"/>
          </p:nvPr>
        </p:nvSpPr>
        <p:spPr/>
        <p:txBody>
          <a:bodyPr/>
          <a:lstStyle/>
          <a:p>
            <a:pPr rtl="0"/>
            <a:fld id="{D8DA9DAA-006C-4F4B-980E-E3DF019B24E2}" type="slidenum">
              <a:rPr lang="es-ES" noProof="0" smtClean="0"/>
              <a:pPr rtl="0"/>
              <a:t>7</a:t>
            </a:fld>
            <a:endParaRPr lang="es-ES" noProof="0"/>
          </a:p>
        </p:txBody>
      </p:sp>
      <p:pic>
        <p:nvPicPr>
          <p:cNvPr id="8" name="Imagen 7">
            <a:extLst>
              <a:ext uri="{FF2B5EF4-FFF2-40B4-BE49-F238E27FC236}">
                <a16:creationId xmlns:a16="http://schemas.microsoft.com/office/drawing/2014/main" id="{23389CB0-10B6-4BF1-9AB6-34F52249C196}"/>
              </a:ext>
            </a:extLst>
          </p:cNvPr>
          <p:cNvPicPr>
            <a:picLocks noChangeAspect="1"/>
          </p:cNvPicPr>
          <p:nvPr/>
        </p:nvPicPr>
        <p:blipFill rotWithShape="1">
          <a:blip r:embed="rId2"/>
          <a:srcRect l="37500" t="24915" r="44348" b="54012"/>
          <a:stretch/>
        </p:blipFill>
        <p:spPr>
          <a:xfrm>
            <a:off x="6917635" y="2050049"/>
            <a:ext cx="4225409" cy="2757902"/>
          </a:xfrm>
          <a:prstGeom prst="rect">
            <a:avLst/>
          </a:prstGeom>
        </p:spPr>
      </p:pic>
    </p:spTree>
    <p:extLst>
      <p:ext uri="{BB962C8B-B14F-4D97-AF65-F5344CB8AC3E}">
        <p14:creationId xmlns:p14="http://schemas.microsoft.com/office/powerpoint/2010/main" val="1280072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6AF18C-ACE2-4BF4-B565-9475A5EA49D2}"/>
              </a:ext>
            </a:extLst>
          </p:cNvPr>
          <p:cNvSpPr>
            <a:spLocks noGrp="1"/>
          </p:cNvSpPr>
          <p:nvPr>
            <p:ph type="ctrTitle"/>
          </p:nvPr>
        </p:nvSpPr>
        <p:spPr>
          <a:xfrm>
            <a:off x="1524000" y="1953370"/>
            <a:ext cx="9144000" cy="2340864"/>
          </a:xfrm>
        </p:spPr>
        <p:txBody>
          <a:bodyPr/>
          <a:lstStyle/>
          <a:p>
            <a:r>
              <a:rPr lang="es-MX" dirty="0"/>
              <a:t>MODELOS DE MEMORIA</a:t>
            </a:r>
          </a:p>
        </p:txBody>
      </p:sp>
    </p:spTree>
    <p:extLst>
      <p:ext uri="{BB962C8B-B14F-4D97-AF65-F5344CB8AC3E}">
        <p14:creationId xmlns:p14="http://schemas.microsoft.com/office/powerpoint/2010/main" val="406020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B4CF4A8-C35E-4814-86F0-57E3B7BE9139}"/>
              </a:ext>
            </a:extLst>
          </p:cNvPr>
          <p:cNvSpPr>
            <a:spLocks noGrp="1"/>
          </p:cNvSpPr>
          <p:nvPr>
            <p:ph type="dt" sz="half" idx="10"/>
          </p:nvPr>
        </p:nvSpPr>
        <p:spPr/>
        <p:txBody>
          <a:bodyPr/>
          <a:lstStyle/>
          <a:p>
            <a:pPr rtl="0"/>
            <a:r>
              <a:rPr lang="es-ES" dirty="0"/>
              <a:t>10/02/2021</a:t>
            </a:r>
            <a:endParaRPr lang="es-ES" noProof="0" dirty="0"/>
          </a:p>
        </p:txBody>
      </p:sp>
      <p:sp>
        <p:nvSpPr>
          <p:cNvPr id="3" name="Marcador de pie de página 2">
            <a:extLst>
              <a:ext uri="{FF2B5EF4-FFF2-40B4-BE49-F238E27FC236}">
                <a16:creationId xmlns:a16="http://schemas.microsoft.com/office/drawing/2014/main" id="{4B3F4186-3B52-45DA-8D4E-84FC91906B50}"/>
              </a:ext>
            </a:extLst>
          </p:cNvPr>
          <p:cNvSpPr>
            <a:spLocks noGrp="1"/>
          </p:cNvSpPr>
          <p:nvPr>
            <p:ph type="ftr" sz="quarter" idx="11"/>
          </p:nvPr>
        </p:nvSpPr>
        <p:spPr/>
        <p:txBody>
          <a:bodyPr/>
          <a:lstStyle/>
          <a:p>
            <a:pPr rtl="0"/>
            <a:r>
              <a:rPr lang="es-ES" noProof="0" dirty="0"/>
              <a:t>PROCESAMIENTO PARALELO</a:t>
            </a:r>
          </a:p>
        </p:txBody>
      </p:sp>
      <p:sp>
        <p:nvSpPr>
          <p:cNvPr id="4" name="Marcador de número de diapositiva 3">
            <a:extLst>
              <a:ext uri="{FF2B5EF4-FFF2-40B4-BE49-F238E27FC236}">
                <a16:creationId xmlns:a16="http://schemas.microsoft.com/office/drawing/2014/main" id="{EEA500D4-5BBC-4255-AE32-AACE049870AE}"/>
              </a:ext>
            </a:extLst>
          </p:cNvPr>
          <p:cNvSpPr>
            <a:spLocks noGrp="1"/>
          </p:cNvSpPr>
          <p:nvPr>
            <p:ph type="sldNum" sz="quarter" idx="12"/>
          </p:nvPr>
        </p:nvSpPr>
        <p:spPr/>
        <p:txBody>
          <a:bodyPr/>
          <a:lstStyle/>
          <a:p>
            <a:pPr rtl="0"/>
            <a:fld id="{D8DA9DAA-006C-4F4B-980E-E3DF019B24E2}" type="slidenum">
              <a:rPr lang="es-ES" noProof="0" smtClean="0"/>
              <a:t>9</a:t>
            </a:fld>
            <a:endParaRPr lang="es-ES" noProof="0"/>
          </a:p>
        </p:txBody>
      </p:sp>
      <p:sp>
        <p:nvSpPr>
          <p:cNvPr id="5" name="CuadroTexto 4">
            <a:extLst>
              <a:ext uri="{FF2B5EF4-FFF2-40B4-BE49-F238E27FC236}">
                <a16:creationId xmlns:a16="http://schemas.microsoft.com/office/drawing/2014/main" id="{D5E1C900-286C-4CA1-B2E9-039541895E0E}"/>
              </a:ext>
            </a:extLst>
          </p:cNvPr>
          <p:cNvSpPr txBox="1"/>
          <p:nvPr/>
        </p:nvSpPr>
        <p:spPr>
          <a:xfrm>
            <a:off x="954156" y="583095"/>
            <a:ext cx="4267200" cy="2462213"/>
          </a:xfrm>
          <a:prstGeom prst="rect">
            <a:avLst/>
          </a:prstGeom>
          <a:noFill/>
        </p:spPr>
        <p:txBody>
          <a:bodyPr wrap="square" rtlCol="0">
            <a:spAutoFit/>
          </a:bodyPr>
          <a:lstStyle/>
          <a:p>
            <a:r>
              <a:rPr lang="es-ES" sz="1400" dirty="0"/>
              <a:t>• En general la </a:t>
            </a:r>
            <a:r>
              <a:rPr lang="es-ES" sz="1400" dirty="0">
                <a:highlight>
                  <a:srgbClr val="FFFF00"/>
                </a:highlight>
              </a:rPr>
              <a:t>memoria compartida </a:t>
            </a:r>
            <a:r>
              <a:rPr lang="es-ES" sz="1400" dirty="0"/>
              <a:t>permite a los procesadores acceder a la memoria como un espacio de direcciones global </a:t>
            </a:r>
          </a:p>
          <a:p>
            <a:r>
              <a:rPr lang="es-ES" sz="1400" dirty="0"/>
              <a:t>• Procesadores múltiples pueden operar independientemente sobre recursos de memoria compartida </a:t>
            </a:r>
          </a:p>
          <a:p>
            <a:r>
              <a:rPr lang="es-ES" sz="1400" dirty="0"/>
              <a:t>• Un cambio en la memoria producido por una unidad de procesamiento es visible por el resto de los procesadores </a:t>
            </a:r>
          </a:p>
          <a:p>
            <a:r>
              <a:rPr lang="es-ES" sz="1400" dirty="0"/>
              <a:t>• Hay dos clases de arquitecturas de memoria compartida: UMA y NUMA</a:t>
            </a:r>
            <a:endParaRPr lang="es-MX" sz="1400" dirty="0"/>
          </a:p>
        </p:txBody>
      </p:sp>
      <p:pic>
        <p:nvPicPr>
          <p:cNvPr id="7" name="Imagen 6">
            <a:extLst>
              <a:ext uri="{FF2B5EF4-FFF2-40B4-BE49-F238E27FC236}">
                <a16:creationId xmlns:a16="http://schemas.microsoft.com/office/drawing/2014/main" id="{49F902D0-C123-413D-96E6-5CE4895B5230}"/>
              </a:ext>
            </a:extLst>
          </p:cNvPr>
          <p:cNvPicPr>
            <a:picLocks noChangeAspect="1"/>
          </p:cNvPicPr>
          <p:nvPr/>
        </p:nvPicPr>
        <p:blipFill rotWithShape="1">
          <a:blip r:embed="rId2"/>
          <a:srcRect l="37065" t="28202" r="44022" b="47438"/>
          <a:stretch/>
        </p:blipFill>
        <p:spPr>
          <a:xfrm>
            <a:off x="1208611" y="3205775"/>
            <a:ext cx="3538331" cy="2562238"/>
          </a:xfrm>
          <a:prstGeom prst="rect">
            <a:avLst/>
          </a:prstGeom>
        </p:spPr>
      </p:pic>
      <p:sp>
        <p:nvSpPr>
          <p:cNvPr id="8" name="CuadroTexto 7">
            <a:extLst>
              <a:ext uri="{FF2B5EF4-FFF2-40B4-BE49-F238E27FC236}">
                <a16:creationId xmlns:a16="http://schemas.microsoft.com/office/drawing/2014/main" id="{ADCC8A74-51AD-4BA2-8920-F2EB5A6F9119}"/>
              </a:ext>
            </a:extLst>
          </p:cNvPr>
          <p:cNvSpPr txBox="1"/>
          <p:nvPr/>
        </p:nvSpPr>
        <p:spPr>
          <a:xfrm>
            <a:off x="6027722" y="340824"/>
            <a:ext cx="4611757" cy="1600438"/>
          </a:xfrm>
          <a:prstGeom prst="rect">
            <a:avLst/>
          </a:prstGeom>
          <a:noFill/>
        </p:spPr>
        <p:txBody>
          <a:bodyPr wrap="square" rtlCol="0">
            <a:spAutoFit/>
          </a:bodyPr>
          <a:lstStyle/>
          <a:p>
            <a:r>
              <a:rPr lang="es-ES" sz="1400" dirty="0"/>
              <a:t>• Un claro ejemplo son las machinas SMP (</a:t>
            </a:r>
            <a:r>
              <a:rPr lang="es-ES" sz="1400" dirty="0" err="1"/>
              <a:t>Symmetric</a:t>
            </a:r>
            <a:r>
              <a:rPr lang="es-ES" sz="1400" dirty="0"/>
              <a:t> </a:t>
            </a:r>
            <a:r>
              <a:rPr lang="es-ES" sz="1400" dirty="0" err="1"/>
              <a:t>Multiprocessor</a:t>
            </a:r>
            <a:r>
              <a:rPr lang="es-ES" sz="1400" dirty="0"/>
              <a:t>) </a:t>
            </a:r>
          </a:p>
          <a:p>
            <a:r>
              <a:rPr lang="es-ES" sz="1400" dirty="0"/>
              <a:t>• Procesadores idénticos </a:t>
            </a:r>
          </a:p>
          <a:p>
            <a:r>
              <a:rPr lang="es-ES" sz="1400" dirty="0"/>
              <a:t>• Las prioridades y los tiempos de acceso son iguales para todos </a:t>
            </a:r>
          </a:p>
          <a:p>
            <a:r>
              <a:rPr lang="es-ES" sz="1400" dirty="0"/>
              <a:t>• CC-UMA: Cache </a:t>
            </a:r>
            <a:r>
              <a:rPr lang="es-ES" sz="1400" dirty="0" err="1"/>
              <a:t>Coherent</a:t>
            </a:r>
            <a:r>
              <a:rPr lang="es-ES" sz="1400" dirty="0"/>
              <a:t> UMA (usualmente lo hace el hardware)</a:t>
            </a:r>
            <a:endParaRPr lang="es-MX" sz="1400" dirty="0"/>
          </a:p>
        </p:txBody>
      </p:sp>
      <p:pic>
        <p:nvPicPr>
          <p:cNvPr id="10" name="Imagen 9">
            <a:extLst>
              <a:ext uri="{FF2B5EF4-FFF2-40B4-BE49-F238E27FC236}">
                <a16:creationId xmlns:a16="http://schemas.microsoft.com/office/drawing/2014/main" id="{7FCE8834-2B53-42B6-B563-104397C916FA}"/>
              </a:ext>
            </a:extLst>
          </p:cNvPr>
          <p:cNvPicPr>
            <a:picLocks noChangeAspect="1"/>
          </p:cNvPicPr>
          <p:nvPr/>
        </p:nvPicPr>
        <p:blipFill rotWithShape="1">
          <a:blip r:embed="rId3"/>
          <a:srcRect l="38913" t="35549" r="42827" b="46733"/>
          <a:stretch/>
        </p:blipFill>
        <p:spPr>
          <a:xfrm>
            <a:off x="6498895" y="2027680"/>
            <a:ext cx="3309010" cy="1805181"/>
          </a:xfrm>
          <a:prstGeom prst="rect">
            <a:avLst/>
          </a:prstGeom>
        </p:spPr>
      </p:pic>
      <p:sp>
        <p:nvSpPr>
          <p:cNvPr id="11" name="CuadroTexto 10">
            <a:extLst>
              <a:ext uri="{FF2B5EF4-FFF2-40B4-BE49-F238E27FC236}">
                <a16:creationId xmlns:a16="http://schemas.microsoft.com/office/drawing/2014/main" id="{8A6B0860-6AAF-4B94-8602-094CC7D1BA00}"/>
              </a:ext>
            </a:extLst>
          </p:cNvPr>
          <p:cNvSpPr txBox="1"/>
          <p:nvPr/>
        </p:nvSpPr>
        <p:spPr>
          <a:xfrm>
            <a:off x="6096000" y="3832861"/>
            <a:ext cx="4114800" cy="1815882"/>
          </a:xfrm>
          <a:prstGeom prst="rect">
            <a:avLst/>
          </a:prstGeom>
          <a:noFill/>
        </p:spPr>
        <p:txBody>
          <a:bodyPr wrap="square" rtlCol="0">
            <a:spAutoFit/>
          </a:bodyPr>
          <a:lstStyle/>
          <a:p>
            <a:r>
              <a:rPr lang="es-ES" sz="1400" dirty="0"/>
              <a:t>• Usualmente ocurre cuando se conectan dos o más sistemas SMPs</a:t>
            </a:r>
          </a:p>
          <a:p>
            <a:r>
              <a:rPr lang="es-ES" sz="1400" dirty="0"/>
              <a:t> • Un sistema SMP puede acceder directamente a la memoria del otro • No todos los procesadores tienen igual acceso a todas las direcciones de memoria • El acceso a memoria a través del vínculo (o bus) es más lento • CC-NUMA: Cache </a:t>
            </a:r>
            <a:r>
              <a:rPr lang="es-ES" sz="1400" dirty="0" err="1"/>
              <a:t>Coherent</a:t>
            </a:r>
            <a:r>
              <a:rPr lang="es-ES" sz="1400" dirty="0"/>
              <a:t> NUMA</a:t>
            </a:r>
            <a:endParaRPr lang="es-MX" sz="1400" dirty="0"/>
          </a:p>
        </p:txBody>
      </p:sp>
    </p:spTree>
    <p:extLst>
      <p:ext uri="{BB962C8B-B14F-4D97-AF65-F5344CB8AC3E}">
        <p14:creationId xmlns:p14="http://schemas.microsoft.com/office/powerpoint/2010/main" val="2597102119"/>
      </p:ext>
    </p:extLst>
  </p:cSld>
  <p:clrMapOvr>
    <a:masterClrMapping/>
  </p:clrMapOvr>
</p:sld>
</file>

<file path=ppt/theme/theme1.xml><?xml version="1.0" encoding="utf-8"?>
<a:theme xmlns:a="http://schemas.openxmlformats.org/drawingml/2006/main" name="UniversoDeGradiente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3_TF89338750_Win32" id="{E25F22B5-53A1-440F-9B37-5B4A6AFBF982}" vid="{90864C51-0CF7-4B4C-9DB6-59D60EBAC1C9}"/>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Presentación de galaxia</Template>
  <TotalTime>296</TotalTime>
  <Words>1772</Words>
  <Application>Microsoft Office PowerPoint</Application>
  <PresentationFormat>Panorámica</PresentationFormat>
  <Paragraphs>241</Paragraphs>
  <Slides>31</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31</vt:i4>
      </vt:variant>
    </vt:vector>
  </HeadingPairs>
  <TitlesOfParts>
    <vt:vector size="35" baseType="lpstr">
      <vt:lpstr>Arial</vt:lpstr>
      <vt:lpstr>Calibri</vt:lpstr>
      <vt:lpstr>Univers</vt:lpstr>
      <vt:lpstr>UniversoDeGradientes</vt:lpstr>
      <vt:lpstr>PROCESAMIENTO PARALELO</vt:lpstr>
      <vt:lpstr>PROCESAMIENTO PARALELO:</vt:lpstr>
      <vt:lpstr>MARCO CONCEPTUAL</vt:lpstr>
      <vt:lpstr>Presentación de PowerPoint</vt:lpstr>
      <vt:lpstr>Taxonomía de Flynn (1966)</vt:lpstr>
      <vt:lpstr>Presentación de PowerPoint</vt:lpstr>
      <vt:lpstr>Presentación de PowerPoint</vt:lpstr>
      <vt:lpstr>MODELOS DE MEMORIA</vt:lpstr>
      <vt:lpstr>Presentación de PowerPoint</vt:lpstr>
      <vt:lpstr>Ventajas y Desventajas.</vt:lpstr>
      <vt:lpstr>Características Generales Memoria Distribuida.</vt:lpstr>
      <vt:lpstr>Memoria Híbrida Compartida-Distribuida.</vt:lpstr>
      <vt:lpstr>INTERCONEXIONES Y TOPOLOGÍAS</vt:lpstr>
      <vt:lpstr>Interconexiones y Topologías.</vt:lpstr>
      <vt:lpstr>Redes de Interconexión </vt:lpstr>
      <vt:lpstr>Presentación de PowerPoint</vt:lpstr>
      <vt:lpstr>Presentación de PowerPoint</vt:lpstr>
      <vt:lpstr>Presentación de PowerPoint</vt:lpstr>
      <vt:lpstr>DEFINICIONES</vt:lpstr>
      <vt:lpstr>Presentación de PowerPoint</vt:lpstr>
      <vt:lpstr>CARACTERÍSTICAS:</vt:lpstr>
      <vt:lpstr>MODELOS USADOS EN HPC</vt:lpstr>
      <vt:lpstr>¿QUÉ ES HPC?</vt:lpstr>
      <vt:lpstr>Multiprocesamiento simétrico (SMP)</vt:lpstr>
      <vt:lpstr>HETEREOGÉNEO </vt:lpstr>
      <vt:lpstr>PASAJE DE MENSAJES</vt:lpstr>
      <vt:lpstr>PROCESADORES ACTUALES Y CLASIFICACIONES</vt:lpstr>
      <vt:lpstr>Presentación de PowerPoint</vt:lpstr>
      <vt:lpstr>Presentación de PowerPoint</vt:lpstr>
      <vt:lpstr>Presentación de PowerPoint</vt:lpstr>
      <vt:lpstr>REFERENCIAS: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ARQUITECTURA DE COMPUTADORAS-PROCESAMIENTO PARALELO</dc:title>
  <dc:creator>Marlene Malacara</dc:creator>
  <cp:lastModifiedBy>Marlene Malacara</cp:lastModifiedBy>
  <cp:revision>14</cp:revision>
  <dcterms:created xsi:type="dcterms:W3CDTF">2021-01-11T02:07:20Z</dcterms:created>
  <dcterms:modified xsi:type="dcterms:W3CDTF">2021-01-11T07:04:19Z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